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63" r:id="rId3"/>
    <p:sldId id="264" r:id="rId4"/>
    <p:sldId id="265" r:id="rId5"/>
    <p:sldId id="266" r:id="rId6"/>
    <p:sldId id="297" r:id="rId7"/>
    <p:sldId id="298" r:id="rId8"/>
    <p:sldId id="259" r:id="rId9"/>
    <p:sldId id="299" r:id="rId10"/>
    <p:sldId id="275" r:id="rId11"/>
    <p:sldId id="258" r:id="rId12"/>
    <p:sldId id="268" r:id="rId13"/>
    <p:sldId id="270" r:id="rId14"/>
    <p:sldId id="267" r:id="rId15"/>
    <p:sldId id="300" r:id="rId16"/>
    <p:sldId id="301" r:id="rId17"/>
    <p:sldId id="302" r:id="rId18"/>
    <p:sldId id="269" r:id="rId19"/>
    <p:sldId id="304" r:id="rId20"/>
    <p:sldId id="276" r:id="rId21"/>
    <p:sldId id="305" r:id="rId22"/>
    <p:sldId id="306" r:id="rId23"/>
    <p:sldId id="307" r:id="rId24"/>
    <p:sldId id="277" r:id="rId25"/>
    <p:sldId id="308" r:id="rId26"/>
    <p:sldId id="309" r:id="rId27"/>
    <p:sldId id="310" r:id="rId28"/>
    <p:sldId id="274" r:id="rId29"/>
    <p:sldId id="311" r:id="rId30"/>
    <p:sldId id="312" r:id="rId31"/>
    <p:sldId id="272" r:id="rId32"/>
    <p:sldId id="313" r:id="rId33"/>
    <p:sldId id="314" r:id="rId34"/>
    <p:sldId id="315" r:id="rId35"/>
    <p:sldId id="316" r:id="rId36"/>
    <p:sldId id="278" r:id="rId37"/>
    <p:sldId id="317" r:id="rId38"/>
    <p:sldId id="318" r:id="rId39"/>
    <p:sldId id="319" r:id="rId40"/>
    <p:sldId id="320" r:id="rId41"/>
    <p:sldId id="296" r:id="rId42"/>
    <p:sldId id="321" r:id="rId43"/>
    <p:sldId id="322" r:id="rId44"/>
    <p:sldId id="323" r:id="rId45"/>
    <p:sldId id="325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A905"/>
    <a:srgbClr val="FF0000"/>
    <a:srgbClr val="FBD5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45"/>
    <p:restoredTop sz="94678"/>
  </p:normalViewPr>
  <p:slideViewPr>
    <p:cSldViewPr snapToGrid="0" snapToObjects="1">
      <p:cViewPr>
        <p:scale>
          <a:sx n="91" d="100"/>
          <a:sy n="91" d="100"/>
        </p:scale>
        <p:origin x="-12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8AC2B-467E-4F2D-88BA-134143E09A0B}" type="doc">
      <dgm:prSet loTypeId="urn:microsoft.com/office/officeart/2005/8/layout/arrow5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154E98A-C748-41AF-A492-54272259A874}">
      <dgm:prSet phldrT="[Text]" custT="1"/>
      <dgm:spPr/>
      <dgm:t>
        <a:bodyPr/>
        <a:lstStyle/>
        <a:p>
          <a:r>
            <a:rPr lang="sk-SK" sz="3700" b="1" dirty="0" smtClean="0"/>
            <a:t> </a:t>
          </a:r>
          <a:r>
            <a:rPr lang="sk-SK" sz="4800" b="1" dirty="0" smtClean="0">
              <a:solidFill>
                <a:srgbClr val="FBD5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Prirodzeným</a:t>
          </a:r>
          <a:r>
            <a:rPr lang="sk-SK" sz="3700" b="1" dirty="0" smtClean="0"/>
            <a:t> </a:t>
          </a:r>
          <a:r>
            <a:rPr lang="sk-SK" sz="3700" b="1" dirty="0" smtClean="0">
              <a:solidFill>
                <a:srgbClr val="002060"/>
              </a:solidFill>
            </a:rPr>
            <a:t>poznávaním</a:t>
          </a:r>
          <a:endParaRPr lang="sk-SK" sz="3700" dirty="0">
            <a:solidFill>
              <a:srgbClr val="002060"/>
            </a:solidFill>
          </a:endParaRPr>
        </a:p>
      </dgm:t>
    </dgm:pt>
    <dgm:pt modelId="{2E49CFE5-96C6-49C8-932B-3EED88A3A899}" type="parTrans" cxnId="{D64C7628-BC94-4671-A299-F8B632232F37}">
      <dgm:prSet/>
      <dgm:spPr/>
      <dgm:t>
        <a:bodyPr/>
        <a:lstStyle/>
        <a:p>
          <a:endParaRPr lang="sk-SK"/>
        </a:p>
      </dgm:t>
    </dgm:pt>
    <dgm:pt modelId="{05DF3D4F-1BF9-47FB-8431-5F35D0E2C38C}" type="sibTrans" cxnId="{D64C7628-BC94-4671-A299-F8B632232F37}">
      <dgm:prSet/>
      <dgm:spPr/>
      <dgm:t>
        <a:bodyPr/>
        <a:lstStyle/>
        <a:p>
          <a:endParaRPr lang="sk-SK"/>
        </a:p>
      </dgm:t>
    </dgm:pt>
    <dgm:pt modelId="{3E4C519C-C12B-4A6A-B438-EA59A35821DE}">
      <dgm:prSet phldrT="[Text]" custT="1"/>
      <dgm:spPr>
        <a:effectLst>
          <a:softEdge rad="317500"/>
        </a:effectLst>
      </dgm:spPr>
      <dgm:t>
        <a:bodyPr/>
        <a:lstStyle/>
        <a:p>
          <a:r>
            <a:rPr lang="sk-SK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Nadprirodzeným</a:t>
          </a:r>
          <a:r>
            <a:rPr lang="sk-SK" sz="3700" b="1" dirty="0" smtClean="0"/>
            <a:t> </a:t>
          </a:r>
          <a:r>
            <a:rPr lang="sk-SK" sz="3700" b="1" dirty="0" smtClean="0">
              <a:solidFill>
                <a:srgbClr val="002060"/>
              </a:solidFill>
            </a:rPr>
            <a:t>poznávaním</a:t>
          </a:r>
          <a:endParaRPr lang="sk-SK" sz="3700" dirty="0">
            <a:solidFill>
              <a:srgbClr val="002060"/>
            </a:solidFill>
          </a:endParaRPr>
        </a:p>
      </dgm:t>
    </dgm:pt>
    <dgm:pt modelId="{B9A9DF23-13C4-499B-8108-5B440A6EB131}" type="parTrans" cxnId="{265086A5-C25E-4800-A56C-1EAB018021E0}">
      <dgm:prSet/>
      <dgm:spPr/>
      <dgm:t>
        <a:bodyPr/>
        <a:lstStyle/>
        <a:p>
          <a:endParaRPr lang="sk-SK"/>
        </a:p>
      </dgm:t>
    </dgm:pt>
    <dgm:pt modelId="{35871878-ABEE-49DA-B95F-B677ECB98D6A}" type="sibTrans" cxnId="{265086A5-C25E-4800-A56C-1EAB018021E0}">
      <dgm:prSet/>
      <dgm:spPr/>
      <dgm:t>
        <a:bodyPr/>
        <a:lstStyle/>
        <a:p>
          <a:endParaRPr lang="sk-SK"/>
        </a:p>
      </dgm:t>
    </dgm:pt>
    <dgm:pt modelId="{F1A012E8-80DC-4516-9CE1-0BE712E3B67F}" type="pres">
      <dgm:prSet presAssocID="{AEF8AC2B-467E-4F2D-88BA-134143E09A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32BF80C-A18B-4BC8-9E6B-D614264BA2BA}" type="pres">
      <dgm:prSet presAssocID="{2154E98A-C748-41AF-A492-54272259A874}" presName="arrow" presStyleLbl="node1" presStyleIdx="0" presStyleCnt="2" custRadScaleRad="98027" custRadScaleInc="-30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0F72CDF-7225-4A62-9887-0F02B8E2A399}" type="pres">
      <dgm:prSet presAssocID="{3E4C519C-C12B-4A6A-B438-EA59A35821D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729C9D60-ACA6-4833-AF48-56E220763F18}" type="presOf" srcId="{3E4C519C-C12B-4A6A-B438-EA59A35821DE}" destId="{30F72CDF-7225-4A62-9887-0F02B8E2A399}" srcOrd="0" destOrd="0" presId="urn:microsoft.com/office/officeart/2005/8/layout/arrow5"/>
    <dgm:cxn modelId="{D64C7628-BC94-4671-A299-F8B632232F37}" srcId="{AEF8AC2B-467E-4F2D-88BA-134143E09A0B}" destId="{2154E98A-C748-41AF-A492-54272259A874}" srcOrd="0" destOrd="0" parTransId="{2E49CFE5-96C6-49C8-932B-3EED88A3A899}" sibTransId="{05DF3D4F-1BF9-47FB-8431-5F35D0E2C38C}"/>
    <dgm:cxn modelId="{265086A5-C25E-4800-A56C-1EAB018021E0}" srcId="{AEF8AC2B-467E-4F2D-88BA-134143E09A0B}" destId="{3E4C519C-C12B-4A6A-B438-EA59A35821DE}" srcOrd="1" destOrd="0" parTransId="{B9A9DF23-13C4-499B-8108-5B440A6EB131}" sibTransId="{35871878-ABEE-49DA-B95F-B677ECB98D6A}"/>
    <dgm:cxn modelId="{CF02CD8D-EDFB-40AB-8DBB-CA9A217C9970}" type="presOf" srcId="{AEF8AC2B-467E-4F2D-88BA-134143E09A0B}" destId="{F1A012E8-80DC-4516-9CE1-0BE712E3B67F}" srcOrd="0" destOrd="0" presId="urn:microsoft.com/office/officeart/2005/8/layout/arrow5"/>
    <dgm:cxn modelId="{893A1A3C-24CD-4656-815A-915CE45DFE9A}" type="presOf" srcId="{2154E98A-C748-41AF-A492-54272259A874}" destId="{632BF80C-A18B-4BC8-9E6B-D614264BA2BA}" srcOrd="0" destOrd="0" presId="urn:microsoft.com/office/officeart/2005/8/layout/arrow5"/>
    <dgm:cxn modelId="{C42422B6-65AD-4B0C-AB73-C1C0E08CFDAA}" type="presParOf" srcId="{F1A012E8-80DC-4516-9CE1-0BE712E3B67F}" destId="{632BF80C-A18B-4BC8-9E6B-D614264BA2BA}" srcOrd="0" destOrd="0" presId="urn:microsoft.com/office/officeart/2005/8/layout/arrow5"/>
    <dgm:cxn modelId="{B8162FAC-8774-44B6-99CA-705440141AA4}" type="presParOf" srcId="{F1A012E8-80DC-4516-9CE1-0BE712E3B67F}" destId="{30F72CDF-7225-4A62-9887-0F02B8E2A39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BF80C-A18B-4BC8-9E6B-D614264BA2BA}">
      <dsp:nvSpPr>
        <dsp:cNvPr id="0" name=""/>
        <dsp:cNvSpPr/>
      </dsp:nvSpPr>
      <dsp:spPr>
        <a:xfrm rot="16200000">
          <a:off x="58491" y="63910"/>
          <a:ext cx="5521641" cy="552164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b="1" kern="1200" dirty="0" smtClean="0"/>
            <a:t> </a:t>
          </a:r>
          <a:r>
            <a:rPr lang="sk-SK" sz="4800" b="1" kern="1200" dirty="0" smtClean="0">
              <a:solidFill>
                <a:srgbClr val="FBD5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Prirodzeným</a:t>
          </a:r>
          <a:r>
            <a:rPr lang="sk-SK" sz="3700" b="1" kern="1200" dirty="0" smtClean="0"/>
            <a:t> </a:t>
          </a:r>
          <a:r>
            <a:rPr lang="sk-SK" sz="3700" b="1" kern="1200" dirty="0" smtClean="0">
              <a:solidFill>
                <a:srgbClr val="002060"/>
              </a:solidFill>
            </a:rPr>
            <a:t>poznávaním</a:t>
          </a:r>
          <a:endParaRPr lang="sk-SK" sz="3700" kern="1200" dirty="0">
            <a:solidFill>
              <a:srgbClr val="002060"/>
            </a:solidFill>
          </a:endParaRPr>
        </a:p>
      </dsp:txBody>
      <dsp:txXfrm rot="5400000">
        <a:off x="58492" y="1444319"/>
        <a:ext cx="4555354" cy="2760821"/>
      </dsp:txXfrm>
    </dsp:sp>
    <dsp:sp modelId="{30F72CDF-7225-4A62-9887-0F02B8E2A399}">
      <dsp:nvSpPr>
        <dsp:cNvPr id="0" name=""/>
        <dsp:cNvSpPr/>
      </dsp:nvSpPr>
      <dsp:spPr>
        <a:xfrm rot="5400000">
          <a:off x="5796814" y="36513"/>
          <a:ext cx="5521641" cy="552164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317500"/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Nadprirodzeným</a:t>
          </a:r>
          <a:r>
            <a:rPr lang="sk-SK" sz="3700" b="1" kern="1200" dirty="0" smtClean="0"/>
            <a:t> </a:t>
          </a:r>
          <a:r>
            <a:rPr lang="sk-SK" sz="3700" b="1" kern="1200" dirty="0" smtClean="0">
              <a:solidFill>
                <a:srgbClr val="002060"/>
              </a:solidFill>
            </a:rPr>
            <a:t>poznávaním</a:t>
          </a:r>
          <a:endParaRPr lang="sk-SK" sz="3700" kern="1200" dirty="0">
            <a:solidFill>
              <a:srgbClr val="002060"/>
            </a:solidFill>
          </a:endParaRPr>
        </a:p>
      </dsp:txBody>
      <dsp:txXfrm rot="-5400000">
        <a:off x="6763102" y="1416923"/>
        <a:ext cx="4555354" cy="2760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6B4A9-1611-4792-9094-5F34BCA07E0B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Výložk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2588-04B1-427B-82EE-E8DB90309F08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2A54C80-263E-416B-A8E0-580EDEADCBDC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6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diagramDrawing" Target="../diagrams/drawing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dal\Dropbox\FF kazne\Kázne SK f\Dogmatika FF 2015\Vyučovanie v Seminári FF 2015\Diecézna škola viery\Viera v živote kresťana\id-card-ten-background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573" y="-290733"/>
            <a:ext cx="12360165" cy="722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AC431C-8C0B-644C-B568-ED62F7597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4854" y="952964"/>
            <a:ext cx="6800193" cy="1829761"/>
          </a:xfrm>
        </p:spPr>
        <p:txBody>
          <a:bodyPr/>
          <a:lstStyle/>
          <a:p>
            <a:r>
              <a:rPr lang="sk-SK" b="1" dirty="0"/>
              <a:t>DIECÉZNA ŠKOLA </a:t>
            </a:r>
            <a:r>
              <a:rPr lang="sk-SK" b="1" dirty="0" smtClean="0"/>
              <a:t>VIERY III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F3EE5145-27B5-E041-B6AA-EE8077FDA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8384" y="2885755"/>
            <a:ext cx="3132083" cy="1199704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chemeClr val="accent6">
                    <a:lumMod val="75000"/>
                  </a:schemeClr>
                </a:solidFill>
              </a:rPr>
              <a:t>2. TÉMA</a:t>
            </a:r>
          </a:p>
          <a:p>
            <a:endParaRPr lang="sk-SK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CEC4099C-3DF3-E442-BC71-FD012B58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04" y="1431196"/>
            <a:ext cx="1481328" cy="217676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208456" y="6370434"/>
            <a:ext cx="508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Tému spracoval: </a:t>
            </a:r>
            <a:r>
              <a:rPr lang="sk-SK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ThLic</a:t>
            </a:r>
            <a:r>
              <a:rPr lang="sk-SK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František </a:t>
            </a:r>
            <a:r>
              <a:rPr lang="sk-SK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Fudaly</a:t>
            </a:r>
            <a:r>
              <a:rPr lang="sk-SK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sk-SK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PhD.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="" xmlns:a16="http://schemas.microsoft.com/office/drawing/2014/main" id="{F3EE5145-27B5-E041-B6AA-EE8077FDA8C3}"/>
              </a:ext>
            </a:extLst>
          </p:cNvPr>
          <p:cNvSpPr txBox="1">
            <a:spLocks/>
          </p:cNvSpPr>
          <p:nvPr/>
        </p:nvSpPr>
        <p:spPr>
          <a:xfrm>
            <a:off x="2151114" y="4288892"/>
            <a:ext cx="9270124" cy="1491797"/>
          </a:xfrm>
          <a:prstGeom prst="rect">
            <a:avLst/>
          </a:prstGeom>
          <a:ln>
            <a:noFill/>
          </a:ln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400"/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Verím v Boha,</a:t>
            </a:r>
            <a:r>
              <a:rPr lang="sk-SK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Otca všemohúceho,</a:t>
            </a:r>
            <a:r>
              <a:rPr lang="sk-SK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Stvoriteľa neba i zeme</a:t>
            </a:r>
            <a:endParaRPr lang="sk-SK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9490841" y="97562"/>
            <a:ext cx="2518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67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620" y="4595626"/>
            <a:ext cx="9990379" cy="1589487"/>
          </a:xfrm>
        </p:spPr>
        <p:txBody>
          <a:bodyPr>
            <a:noAutofit/>
          </a:bodyPr>
          <a:lstStyle/>
          <a:p>
            <a:pPr lvl="5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3200" b="1" dirty="0" smtClean="0"/>
              <a:t> 	Boh je večný </a:t>
            </a:r>
            <a:r>
              <a:rPr lang="sk-SK" sz="3200" b="1" dirty="0"/>
              <a:t>stvoriteľ všetkého, </a:t>
            </a:r>
            <a:r>
              <a:rPr lang="sk-SK" sz="3200" b="1" dirty="0" smtClean="0"/>
              <a:t>ktorý 	svojou „</a:t>
            </a:r>
            <a:r>
              <a:rPr lang="sk-SK" sz="3200" b="1" dirty="0"/>
              <a:t>otcovskou“ láskou </a:t>
            </a:r>
            <a:r>
              <a:rPr lang="sk-SK" sz="3200" b="1" dirty="0" smtClean="0"/>
              <a:t>nekonečne 	miluje a</a:t>
            </a:r>
            <a:r>
              <a:rPr lang="sk-SK" sz="3200" b="1" dirty="0"/>
              <a:t> udržiava všetko čo stvoril</a:t>
            </a:r>
            <a:r>
              <a:rPr lang="sk-SK" sz="3200" dirty="0"/>
              <a:t>.</a:t>
            </a:r>
            <a:endParaRPr lang="sk-SK" sz="3200" b="1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5. BOH ako existencia sama v sebe</a:t>
            </a:r>
            <a:endParaRPr lang="sk-SK" dirty="0"/>
          </a:p>
        </p:txBody>
      </p:sp>
      <p:pic>
        <p:nvPicPr>
          <p:cNvPr id="10242" name="Picture 2" descr="Náboženstvo | Katechizmus Katolíckej cirkvi | Antikvariát Stepný vlk –  Bratisl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1994" y="359172"/>
            <a:ext cx="1578958" cy="21673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759825" y="1371272"/>
            <a:ext cx="6574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b="1" dirty="0">
                <a:solidFill>
                  <a:srgbClr val="C00000"/>
                </a:solidFill>
              </a:rPr>
              <a:t>Katechizmus katolíckej cirkvi:</a:t>
            </a:r>
            <a:endParaRPr lang="sk-SK" sz="3600" dirty="0"/>
          </a:p>
        </p:txBody>
      </p:sp>
      <p:sp>
        <p:nvSpPr>
          <p:cNvPr id="5" name="Obdĺžnik 4"/>
          <p:cNvSpPr/>
          <p:nvPr/>
        </p:nvSpPr>
        <p:spPr>
          <a:xfrm>
            <a:off x="441434" y="2301765"/>
            <a:ext cx="112250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3600" dirty="0" smtClean="0"/>
              <a:t>Boh je „plnosť </a:t>
            </a:r>
            <a:r>
              <a:rPr lang="sk-SK" sz="3600" dirty="0"/>
              <a:t>bytia a každej dokonalosti, bez začiatku a bez konca. Kým všetky stvorenia dostali od neho všetko, čím sú a čo majú, on jediný je Bytie samo svoje a sám od seba je všetkým, čím je.“ (</a:t>
            </a:r>
            <a:r>
              <a:rPr lang="sk-SK" sz="3600" i="1" dirty="0"/>
              <a:t>KKC </a:t>
            </a:r>
            <a:r>
              <a:rPr lang="sk-SK" sz="3600" dirty="0"/>
              <a:t>213)</a:t>
            </a:r>
          </a:p>
        </p:txBody>
      </p:sp>
    </p:spTree>
    <p:extLst>
      <p:ext uri="{BB962C8B-B14F-4D97-AF65-F5344CB8AC3E}">
        <p14:creationId xmlns:p14="http://schemas.microsoft.com/office/powerpoint/2010/main" xmlns="" val="272780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fudal\Dropbox\FF kazne\Kázne SK f\Dogmatika FF 2015\Vyučovanie v Seminári FF 2015\Diecézna škola viery\Viera v živote kresťana\Abstract-Glowing-Light-Wave-Background-Blu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4082"/>
            <a:ext cx="12192000" cy="6989380"/>
          </a:xfrm>
          <a:prstGeom prst="rect">
            <a:avLst/>
          </a:prstGeom>
          <a:noFill/>
          <a:extLst/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1180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0B0F0"/>
                </a:solidFill>
                <a:effectLst/>
              </a:rPr>
              <a:t>6. Možnosti poznávania Boha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294072981"/>
              </p:ext>
            </p:extLst>
          </p:nvPr>
        </p:nvGraphicFramePr>
        <p:xfrm>
          <a:off x="420417" y="1156138"/>
          <a:ext cx="11319641" cy="559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Obdĺžnik 12"/>
          <p:cNvSpPr/>
          <p:nvPr/>
        </p:nvSpPr>
        <p:spPr>
          <a:xfrm>
            <a:off x="103078" y="4667182"/>
            <a:ext cx="41851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400" b="1" dirty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sz="3400" b="1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kúmaním </a:t>
            </a:r>
            <a:r>
              <a:rPr lang="sk-SK" sz="3400" b="1" dirty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stvorených vecí </a:t>
            </a:r>
            <a:r>
              <a:rPr lang="sk-SK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 svetle prirodzeného </a:t>
            </a:r>
            <a:r>
              <a:rPr lang="sk-SK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rozumu.</a:t>
            </a:r>
            <a:endParaRPr lang="sk-SK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8156028" y="764560"/>
            <a:ext cx="40359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k-SK" sz="3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adprirodzenou </a:t>
            </a:r>
            <a:r>
              <a:rPr lang="sk-SK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vierou</a:t>
            </a:r>
            <a:r>
              <a:rPr lang="sk-SK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alebo </a:t>
            </a:r>
            <a:r>
              <a:rPr lang="sk-SK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bezprostredným </a:t>
            </a:r>
            <a:r>
              <a:rPr lang="sk-SK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videním Boha</a:t>
            </a:r>
          </a:p>
        </p:txBody>
      </p:sp>
      <p:pic>
        <p:nvPicPr>
          <p:cNvPr id="8194" name="Picture 2" descr="C:\Users\fudal\Dropbox\FF kazne\Kázne SK f\Dogmatika FF 2015\Vyučovanie v Seminári FF 2015\Diecézna škola viery\Viera v živote kresťana\Verím v Boha - Stvoriteľa\Verím v Boha - obr\outreachGod-848x4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85708" y="2900853"/>
            <a:ext cx="4669878" cy="2334939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fudal\Dropbox\FF kazne\Kázne SK f\Dogmatika FF 2015\Vyučovanie v Seminári FF 2015\Diecézna škola viery\Viera v živote kresťana\Verím v Boha - Stvoriteľa\Verím v Boha - obr\gokjMW8JRv7-cUso3_yolg_Svetlo-z-nebies-otvorene-nebesa-dreamstim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182" y="505001"/>
            <a:ext cx="4066821" cy="228758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2752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23" y="906763"/>
            <a:ext cx="11342998" cy="472089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SzPct val="105000"/>
              <a:buFont typeface="Wingdings" panose="05000000000000000000" pitchFamily="2" charset="2"/>
              <a:buChar char="ü"/>
            </a:pPr>
            <a:r>
              <a:rPr lang="sk-SK" sz="3600" dirty="0"/>
              <a:t>Katolícka Cirkev </a:t>
            </a:r>
            <a:r>
              <a:rPr lang="sk-SK" sz="3600" dirty="0" smtClean="0"/>
              <a:t>verí</a:t>
            </a:r>
            <a:r>
              <a:rPr lang="sk-SK" sz="3600" dirty="0"/>
              <a:t>, že </a:t>
            </a:r>
            <a:r>
              <a:rPr lang="sk-SK" sz="3600" dirty="0">
                <a:solidFill>
                  <a:srgbClr val="FBA905"/>
                </a:solidFill>
              </a:rPr>
              <a:t>prirodzeným poznávaním </a:t>
            </a:r>
            <a:r>
              <a:rPr lang="sk-SK" sz="3600" dirty="0"/>
              <a:t>stvorených vecí vo svetle </a:t>
            </a:r>
            <a:r>
              <a:rPr lang="sk-SK" sz="3600" dirty="0">
                <a:solidFill>
                  <a:srgbClr val="00B050"/>
                </a:solidFill>
              </a:rPr>
              <a:t>prirodzeného rozumu</a:t>
            </a:r>
            <a:r>
              <a:rPr lang="sk-SK" sz="3600" dirty="0"/>
              <a:t>, </a:t>
            </a:r>
            <a:r>
              <a:rPr lang="sk-SK" sz="3600" b="1" dirty="0"/>
              <a:t>môže človek s istotou dospieť k presvedčeniu o existencii jediného, pravého a osobného Boha, Stvoriteľa všetkého</a:t>
            </a:r>
            <a:r>
              <a:rPr lang="sk-SK" sz="3600" dirty="0"/>
              <a:t>. </a:t>
            </a:r>
            <a:endParaRPr lang="sk-SK" sz="3600" dirty="0" smtClean="0"/>
          </a:p>
          <a:p>
            <a:pPr lvl="3">
              <a:buClr>
                <a:srgbClr val="FF0000"/>
              </a:buClr>
              <a:buSzPct val="105000"/>
              <a:buFont typeface="Wingdings" panose="05000000000000000000" pitchFamily="2" charset="2"/>
              <a:buChar char="ü"/>
            </a:pPr>
            <a:r>
              <a:rPr lang="sk-SK" sz="3400" b="1" dirty="0" smtClean="0"/>
              <a:t>Boh </a:t>
            </a:r>
            <a:r>
              <a:rPr lang="sk-SK" sz="3400" b="1" dirty="0"/>
              <a:t>je osobným bytím</a:t>
            </a:r>
            <a:r>
              <a:rPr lang="sk-SK" sz="3400" dirty="0"/>
              <a:t>, </a:t>
            </a:r>
            <a:r>
              <a:rPr lang="sk-SK" sz="3400" dirty="0" smtClean="0"/>
              <a:t>pretože </a:t>
            </a:r>
            <a:r>
              <a:rPr lang="sk-SK" sz="3400" dirty="0">
                <a:solidFill>
                  <a:srgbClr val="C00000"/>
                </a:solidFill>
              </a:rPr>
              <a:t>osobné bytie je ontologicky dokonalejšie ako neosobné bytie </a:t>
            </a:r>
            <a:r>
              <a:rPr lang="sk-SK" sz="3400" dirty="0"/>
              <a:t>a </a:t>
            </a:r>
            <a:r>
              <a:rPr lang="sk-SK" sz="3400" b="1" dirty="0"/>
              <a:t>Boh je predsa ontologicky najdokonalejším bytím</a:t>
            </a:r>
            <a:r>
              <a:rPr lang="sk-SK" sz="3400" dirty="0"/>
              <a:t>. </a:t>
            </a:r>
          </a:p>
          <a:p>
            <a:pPr marL="914400" lvl="3" indent="0">
              <a:buClr>
                <a:srgbClr val="FF0000"/>
              </a:buClr>
              <a:buSzPct val="105000"/>
              <a:buNone/>
            </a:pPr>
            <a:endParaRPr lang="sk-SK" sz="800" dirty="0" smtClean="0"/>
          </a:p>
          <a:p>
            <a:pPr marL="2057400" lvl="8" indent="0">
              <a:buNone/>
            </a:pPr>
            <a:r>
              <a:rPr lang="sk-SK" sz="3100" dirty="0"/>
              <a:t>	</a:t>
            </a:r>
            <a:r>
              <a:rPr lang="sk-SK" sz="3100" dirty="0" smtClean="0"/>
              <a:t>				</a:t>
            </a:r>
            <a:r>
              <a:rPr lang="sk-SK" sz="2400" dirty="0" err="1" smtClean="0"/>
              <a:t>Porov</a:t>
            </a:r>
            <a:r>
              <a:rPr lang="sk-SK" sz="2400" dirty="0"/>
              <a:t>. </a:t>
            </a:r>
            <a:r>
              <a:rPr lang="sk-SK" sz="2400" i="1" dirty="0"/>
              <a:t>DH.</a:t>
            </a:r>
            <a:r>
              <a:rPr lang="sk-SK" sz="2400" dirty="0"/>
              <a:t> 3026, 2441, 3004</a:t>
            </a:r>
            <a:r>
              <a:rPr lang="sk-SK" sz="2800" dirty="0"/>
              <a:t>.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002060"/>
                </a:solidFill>
              </a:rPr>
              <a:t>Viera </a:t>
            </a:r>
            <a:r>
              <a:rPr lang="sk-SK" sz="2400" i="1" dirty="0" smtClean="0">
                <a:solidFill>
                  <a:srgbClr val="002060"/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rgbClr val="002060"/>
                </a:solidFill>
              </a:rPr>
              <a:t>Otca a Stvoriteľa všetkého</a:t>
            </a:r>
            <a:endParaRPr lang="sk-SK" sz="2400" i="1" dirty="0">
              <a:solidFill>
                <a:srgbClr val="002060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 txBox="1">
            <a:spLocks/>
          </p:cNvSpPr>
          <p:nvPr/>
        </p:nvSpPr>
        <p:spPr>
          <a:xfrm>
            <a:off x="677334" y="105060"/>
            <a:ext cx="8596668" cy="728133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sk-SK" dirty="0" smtClean="0">
                <a:solidFill>
                  <a:srgbClr val="00B0F0"/>
                </a:solidFill>
                <a:effectLst/>
              </a:rPr>
              <a:t>6. Možnosti poznávania Boha</a:t>
            </a:r>
            <a:endParaRPr lang="sk-SK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fudal\Dropbox\FF kazne\Kázne SK f\Dogmatika FF 2015\Vyučovanie v Seminári FF 2015\Diecézna škola viery\Viera v živote kresťana\light-blue-wavy-background_1035-8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1" y="-123334"/>
            <a:ext cx="12188789" cy="70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993" y="809289"/>
            <a:ext cx="6283810" cy="6064469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sk-SK" sz="3600" dirty="0">
                <a:latin typeface="Times New Roman"/>
                <a:ea typeface="Calibri"/>
              </a:rPr>
              <a:t> </a:t>
            </a:r>
            <a:r>
              <a:rPr lang="sk-SK" sz="3600" dirty="0" smtClean="0">
                <a:latin typeface="Times New Roman"/>
                <a:ea typeface="Calibri"/>
              </a:rPr>
              <a:t>  </a:t>
            </a:r>
            <a:r>
              <a:rPr lang="sk-SK" sz="3600" b="1" dirty="0" smtClean="0">
                <a:solidFill>
                  <a:srgbClr val="C00000"/>
                </a:solidFill>
                <a:latin typeface="Times New Roman"/>
                <a:ea typeface="Calibri"/>
              </a:rPr>
              <a:t>Keď obdivujem </a:t>
            </a:r>
            <a:r>
              <a:rPr lang="sk-SK" sz="3600" b="1" dirty="0">
                <a:solidFill>
                  <a:srgbClr val="C00000"/>
                </a:solidFill>
                <a:latin typeface="Times New Roman"/>
                <a:ea typeface="Calibri"/>
              </a:rPr>
              <a:t>sochu</a:t>
            </a:r>
            <a:r>
              <a:rPr lang="sk-SK" sz="3600" dirty="0">
                <a:latin typeface="Times New Roman"/>
                <a:ea typeface="Calibri"/>
              </a:rPr>
              <a:t>, zákonite prichádzam k myšlienke </a:t>
            </a:r>
            <a:r>
              <a:rPr lang="sk-SK" sz="3600" dirty="0">
                <a:solidFill>
                  <a:srgbClr val="C00000"/>
                </a:solidFill>
                <a:latin typeface="Times New Roman"/>
                <a:ea typeface="Calibri"/>
              </a:rPr>
              <a:t>existencie </a:t>
            </a:r>
            <a:r>
              <a:rPr lang="sk-SK" sz="3600" b="1" dirty="0">
                <a:solidFill>
                  <a:srgbClr val="C00000"/>
                </a:solidFill>
                <a:latin typeface="Times New Roman"/>
                <a:ea typeface="Calibri"/>
              </a:rPr>
              <a:t>sochára</a:t>
            </a:r>
            <a:r>
              <a:rPr lang="sk-SK" sz="3600" dirty="0">
                <a:latin typeface="Times New Roman"/>
                <a:ea typeface="Calibri"/>
              </a:rPr>
              <a:t>, </a:t>
            </a:r>
            <a:r>
              <a:rPr lang="sk-SK" sz="3600" dirty="0" smtClean="0">
                <a:latin typeface="Times New Roman"/>
                <a:ea typeface="Calibri"/>
              </a:rPr>
              <a:t>ktorý </a:t>
            </a:r>
            <a:r>
              <a:rPr lang="sk-SK" sz="3600" dirty="0">
                <a:latin typeface="Times New Roman"/>
                <a:ea typeface="Calibri"/>
              </a:rPr>
              <a:t>ju vytvoril</a:t>
            </a:r>
            <a:r>
              <a:rPr lang="sk-SK" sz="3600" dirty="0" smtClean="0">
                <a:latin typeface="Times New Roman"/>
                <a:ea typeface="Calibri"/>
              </a:rPr>
              <a:t>. </a:t>
            </a:r>
          </a:p>
          <a:p>
            <a:pPr marL="109728" indent="0">
              <a:buNone/>
            </a:pPr>
            <a:r>
              <a:rPr lang="sk-SK" sz="3600" dirty="0" smtClean="0">
                <a:latin typeface="Times New Roman"/>
                <a:ea typeface="Calibri"/>
              </a:rPr>
              <a:t>   Dokonca </a:t>
            </a:r>
            <a:r>
              <a:rPr lang="sk-SK" sz="3600" dirty="0">
                <a:latin typeface="Times New Roman"/>
                <a:ea typeface="Calibri"/>
              </a:rPr>
              <a:t>z kvality jej </a:t>
            </a:r>
            <a:r>
              <a:rPr lang="sk-SK" sz="3600" dirty="0" smtClean="0">
                <a:latin typeface="Times New Roman"/>
                <a:ea typeface="Calibri"/>
              </a:rPr>
              <a:t>prevedenia </a:t>
            </a:r>
            <a:r>
              <a:rPr lang="sk-SK" sz="3600" b="1" dirty="0">
                <a:latin typeface="Times New Roman"/>
                <a:ea typeface="Calibri"/>
              </a:rPr>
              <a:t>môžem vydedukovať aj </a:t>
            </a:r>
            <a:r>
              <a:rPr lang="sk-SK" sz="3600" b="1" dirty="0" smtClean="0">
                <a:latin typeface="Times New Roman"/>
                <a:ea typeface="Calibri"/>
              </a:rPr>
              <a:t>niektoré </a:t>
            </a:r>
            <a:r>
              <a:rPr lang="sk-SK" sz="3600" b="1" dirty="0">
                <a:latin typeface="Times New Roman"/>
                <a:ea typeface="Calibri"/>
              </a:rPr>
              <a:t>osobné vlastnosti </a:t>
            </a:r>
            <a:r>
              <a:rPr lang="sk-SK" sz="3600" b="1" u="sng" dirty="0">
                <a:latin typeface="Times New Roman"/>
                <a:ea typeface="Calibri"/>
              </a:rPr>
              <a:t>jej autora</a:t>
            </a:r>
            <a:r>
              <a:rPr lang="sk-SK" sz="3600" dirty="0" smtClean="0">
                <a:latin typeface="Times New Roman"/>
                <a:ea typeface="Calibri"/>
              </a:rPr>
              <a:t>.    </a:t>
            </a:r>
          </a:p>
          <a:p>
            <a:pPr marL="109728" indent="0">
              <a:buNone/>
            </a:pPr>
            <a:r>
              <a:rPr lang="sk-SK" sz="3600" dirty="0">
                <a:latin typeface="Times New Roman"/>
                <a:ea typeface="Calibri"/>
              </a:rPr>
              <a:t> </a:t>
            </a:r>
            <a:r>
              <a:rPr lang="sk-SK" sz="3600" dirty="0" smtClean="0">
                <a:latin typeface="Times New Roman"/>
                <a:ea typeface="Calibri"/>
              </a:rPr>
              <a:t>  </a:t>
            </a:r>
            <a:r>
              <a:rPr lang="sk-SK" sz="3600" u="sng" dirty="0" smtClean="0">
                <a:latin typeface="Times New Roman"/>
                <a:ea typeface="Calibri"/>
              </a:rPr>
              <a:t>Podobným </a:t>
            </a:r>
            <a:r>
              <a:rPr lang="sk-SK" sz="3600" u="sng" dirty="0">
                <a:latin typeface="Times New Roman"/>
                <a:ea typeface="Calibri"/>
              </a:rPr>
              <a:t>spôsobom</a:t>
            </a:r>
            <a:r>
              <a:rPr lang="sk-SK" sz="3600" dirty="0">
                <a:latin typeface="Times New Roman"/>
                <a:ea typeface="Calibri"/>
              </a:rPr>
              <a:t> sa dá prirodzene </a:t>
            </a:r>
            <a:r>
              <a:rPr lang="sk-SK" sz="3600" b="1" dirty="0" smtClean="0">
                <a:latin typeface="Times New Roman"/>
                <a:ea typeface="Calibri"/>
              </a:rPr>
              <a:t>dôjsť </a:t>
            </a:r>
            <a:r>
              <a:rPr lang="sk-SK" sz="3600" b="1" dirty="0">
                <a:latin typeface="Times New Roman"/>
                <a:ea typeface="Calibri"/>
              </a:rPr>
              <a:t>aj k prijatiu existencie Boha</a:t>
            </a:r>
            <a:r>
              <a:rPr lang="sk-SK" sz="3600" dirty="0">
                <a:latin typeface="Times New Roman"/>
                <a:ea typeface="Calibri"/>
              </a:rPr>
              <a:t>, ktorý je prvotným pôvodcom existujúceho </a:t>
            </a:r>
            <a:r>
              <a:rPr lang="sk-SK" sz="3600" dirty="0" smtClean="0">
                <a:latin typeface="Times New Roman"/>
                <a:ea typeface="Calibri"/>
              </a:rPr>
              <a:t>sveta </a:t>
            </a:r>
            <a:r>
              <a:rPr lang="sk-SK" sz="3600" dirty="0">
                <a:latin typeface="Times New Roman"/>
                <a:ea typeface="Calibri"/>
              </a:rPr>
              <a:t>i poriadku, ktorý v ňom postupne odhaľujeme.</a:t>
            </a:r>
            <a:endParaRPr lang="sk-SK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75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75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75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 txBox="1">
            <a:spLocks/>
          </p:cNvSpPr>
          <p:nvPr/>
        </p:nvSpPr>
        <p:spPr>
          <a:xfrm>
            <a:off x="677334" y="105060"/>
            <a:ext cx="8596668" cy="728133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sk-SK" dirty="0">
                <a:solidFill>
                  <a:srgbClr val="00B0F0"/>
                </a:solidFill>
                <a:effectLst/>
              </a:rPr>
              <a:t>6.1. Analogický príklad prirodzeného poznávania Boha</a:t>
            </a:r>
          </a:p>
        </p:txBody>
      </p:sp>
      <p:pic>
        <p:nvPicPr>
          <p:cNvPr id="9218" name="Picture 2" descr="C:\Users\fudal\Dropbox\FF kazne\Kázne SK f\Dogmatika FF 2015\Vyučovanie v Seminári FF 2015\Diecézna škola viery\Viera v živote kresťana\Verím v Boha - Stvoriteľa\Verím v Boha - obr\6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331" y="786391"/>
            <a:ext cx="5084134" cy="50907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291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7669"/>
            <a:ext cx="11094253" cy="5297214"/>
          </a:xfrm>
        </p:spPr>
        <p:txBody>
          <a:bodyPr>
            <a:normAutofit/>
          </a:bodyPr>
          <a:lstStyle/>
          <a:p>
            <a:r>
              <a:rPr lang="sk-SK" sz="4400" dirty="0" smtClean="0"/>
              <a:t>Sväté </a:t>
            </a:r>
            <a:r>
              <a:rPr lang="sk-SK" sz="4400" dirty="0"/>
              <a:t>písmo svedčí, že Boha možno poznať svetlom prirodzeného rozumu</a:t>
            </a:r>
            <a:r>
              <a:rPr lang="sk-SK" sz="4400" dirty="0" smtClean="0"/>
              <a:t>:</a:t>
            </a:r>
          </a:p>
          <a:p>
            <a:endParaRPr lang="sk-SK" sz="3600" dirty="0"/>
          </a:p>
          <a:p>
            <a:pPr lvl="0"/>
            <a:r>
              <a:rPr lang="sk-SK" sz="5400" dirty="0" smtClean="0"/>
              <a:t> 	</a:t>
            </a:r>
            <a:r>
              <a:rPr lang="sk-SK" sz="5400" dirty="0" smtClean="0">
                <a:solidFill>
                  <a:srgbClr val="C00000"/>
                </a:solidFill>
              </a:rPr>
              <a:t>skrze prírodu</a:t>
            </a:r>
            <a:endParaRPr lang="sk-SK" sz="5400" dirty="0">
              <a:solidFill>
                <a:srgbClr val="C00000"/>
              </a:solidFill>
            </a:endParaRPr>
          </a:p>
          <a:p>
            <a:pPr lvl="0"/>
            <a:r>
              <a:rPr lang="sk-SK" sz="5400" dirty="0" smtClean="0">
                <a:solidFill>
                  <a:srgbClr val="C00000"/>
                </a:solidFill>
              </a:rPr>
              <a:t> 	skrze svedomie</a:t>
            </a:r>
            <a:endParaRPr lang="sk-SK" sz="5400" dirty="0">
              <a:solidFill>
                <a:srgbClr val="C00000"/>
              </a:solidFill>
            </a:endParaRPr>
          </a:p>
          <a:p>
            <a:pPr lvl="0"/>
            <a:r>
              <a:rPr lang="sk-SK" sz="5400" dirty="0" smtClean="0">
                <a:solidFill>
                  <a:srgbClr val="C00000"/>
                </a:solidFill>
              </a:rPr>
              <a:t> 	skrze dejiny</a:t>
            </a:r>
            <a:endParaRPr lang="sk-SK" sz="5400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endParaRPr lang="sk-SK" sz="3600" dirty="0" smtClean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6.2. Svedectvá Svätého písma</a:t>
            </a:r>
            <a:endParaRPr lang="sk-SK" dirty="0"/>
          </a:p>
        </p:txBody>
      </p:sp>
      <p:pic>
        <p:nvPicPr>
          <p:cNvPr id="9220" name="Picture 4" descr="JÓVENES MIVAM on Twitter: &quot;Todo es más claro cuando la biblia ilumina tu  mundo. #LeeLaBiblia http://t.co/RrOklVZbvJ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094" y="3026980"/>
            <a:ext cx="5089711" cy="28625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86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082569"/>
            <a:ext cx="11094253" cy="529721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sk-SK" sz="4400" b="1" dirty="0">
                <a:solidFill>
                  <a:schemeClr val="accent6">
                    <a:lumMod val="75000"/>
                  </a:schemeClr>
                </a:solidFill>
              </a:rPr>
              <a:t>Skrze </a:t>
            </a:r>
            <a:r>
              <a:rPr lang="sk-SK" sz="4400" b="1" dirty="0" smtClean="0">
                <a:solidFill>
                  <a:schemeClr val="accent6">
                    <a:lumMod val="75000"/>
                  </a:schemeClr>
                </a:solidFill>
              </a:rPr>
              <a:t>prírodu:</a:t>
            </a:r>
          </a:p>
          <a:p>
            <a:pPr lvl="2"/>
            <a:r>
              <a:rPr lang="sk-SK" sz="3800" i="1" dirty="0"/>
              <a:t>	„Hlúpi boli totiž všetci ľudia (...) ktorí z viditeľných dobier nevládali poznať toho, ktorý je, a čo nepoznali tvorcu pri pohľade na diela.(...) </a:t>
            </a:r>
            <a:r>
              <a:rPr lang="sk-SK" sz="3800" b="1" i="1" dirty="0"/>
              <a:t>Lebo z veľkosti a krásy stvorení sa úsudkom poznáva ich Stvoriteľ.</a:t>
            </a:r>
            <a:r>
              <a:rPr lang="sk-SK" sz="3800" i="1" dirty="0"/>
              <a:t>“ </a:t>
            </a:r>
            <a:r>
              <a:rPr lang="sk-SK" sz="1600" dirty="0"/>
              <a:t>(</a:t>
            </a:r>
            <a:r>
              <a:rPr lang="sk-SK" sz="1600" i="1" dirty="0" err="1"/>
              <a:t>Mud</a:t>
            </a:r>
            <a:r>
              <a:rPr lang="sk-SK" sz="1600" i="1" dirty="0"/>
              <a:t> </a:t>
            </a:r>
            <a:r>
              <a:rPr lang="sk-SK" sz="1600" dirty="0"/>
              <a:t>13, 1, 5</a:t>
            </a:r>
            <a:r>
              <a:rPr lang="sk-SK" sz="1600" dirty="0" smtClean="0"/>
              <a:t>)</a:t>
            </a:r>
          </a:p>
          <a:p>
            <a:pPr marL="630936" lvl="2" indent="0">
              <a:buNone/>
            </a:pPr>
            <a:endParaRPr lang="sk-SK" sz="900" dirty="0" smtClean="0"/>
          </a:p>
          <a:p>
            <a:pPr lvl="2">
              <a:spcAft>
                <a:spcPts val="600"/>
              </a:spcAft>
            </a:pPr>
            <a:r>
              <a:rPr lang="sk-SK" sz="4200" i="1" dirty="0" smtClean="0"/>
              <a:t>„</a:t>
            </a:r>
            <a:r>
              <a:rPr lang="sk-SK" sz="4200" i="1" dirty="0"/>
              <a:t>Je im predsa celkom zjavné, čo by mali o Bohu vedieť, lebo sám Boh im to zjavil. </a:t>
            </a:r>
            <a:r>
              <a:rPr lang="sk-SK" sz="4200" b="1" i="1" dirty="0"/>
              <a:t>Jeho neviditeľná bytnosť dá sa totiž od stvorenia sveta vybadať a spoznať zo stvorených vecí</a:t>
            </a:r>
            <a:r>
              <a:rPr lang="sk-SK" sz="4200" i="1" dirty="0"/>
              <a:t>, aj jeho večná moc a božskosť, takže sa nikto nemôže vyhovárať.“ </a:t>
            </a:r>
            <a:r>
              <a:rPr lang="sk-SK" sz="1600" dirty="0"/>
              <a:t>(</a:t>
            </a:r>
            <a:r>
              <a:rPr lang="sk-SK" sz="1600" i="1" dirty="0" err="1"/>
              <a:t>Rim</a:t>
            </a:r>
            <a:r>
              <a:rPr lang="sk-SK" sz="1600" i="1" dirty="0"/>
              <a:t> </a:t>
            </a:r>
            <a:r>
              <a:rPr lang="sk-SK" sz="1600" dirty="0"/>
              <a:t>1, 19 – 20)</a:t>
            </a:r>
            <a:endParaRPr lang="sk-SK" sz="1600" dirty="0" smtClean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6.2. Svedectvá Svätého písma</a:t>
            </a:r>
            <a:endParaRPr lang="sk-SK" dirty="0"/>
          </a:p>
        </p:txBody>
      </p:sp>
      <p:pic>
        <p:nvPicPr>
          <p:cNvPr id="9220" name="Picture 4" descr="JÓVENES MIVAM on Twitter: &quot;Todo es más claro cuando la biblia ilumina tu  mundo. #LeeLaBiblia http://t.co/RrOklVZbvJ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5850" y="316275"/>
            <a:ext cx="1950155" cy="10967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47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187669"/>
            <a:ext cx="11094253" cy="5297214"/>
          </a:xfrm>
        </p:spPr>
        <p:txBody>
          <a:bodyPr>
            <a:normAutofit/>
          </a:bodyPr>
          <a:lstStyle/>
          <a:p>
            <a:pPr lvl="0"/>
            <a:r>
              <a:rPr lang="sk-SK" sz="4000" b="1" dirty="0">
                <a:solidFill>
                  <a:schemeClr val="accent5">
                    <a:lumMod val="75000"/>
                  </a:schemeClr>
                </a:solidFill>
              </a:rPr>
              <a:t>Skrze </a:t>
            </a:r>
            <a:r>
              <a:rPr lang="sk-SK" sz="4000" b="1" dirty="0" smtClean="0">
                <a:solidFill>
                  <a:schemeClr val="accent5">
                    <a:lumMod val="75000"/>
                  </a:schemeClr>
                </a:solidFill>
              </a:rPr>
              <a:t>svedomie:</a:t>
            </a:r>
          </a:p>
          <a:p>
            <a:pPr lvl="2"/>
            <a:r>
              <a:rPr lang="sk-SK" sz="3400" i="1" dirty="0"/>
              <a:t>	</a:t>
            </a:r>
            <a:r>
              <a:rPr lang="sk-SK" sz="3600" i="1" dirty="0"/>
              <a:t>„A keď </a:t>
            </a:r>
            <a:r>
              <a:rPr lang="sk-SK" sz="3600" b="1" i="1" dirty="0"/>
              <a:t>pohania, ktorí nemajú zákon </a:t>
            </a:r>
            <a:r>
              <a:rPr lang="sk-SK" sz="3600" dirty="0"/>
              <a:t>(Desatoro)</a:t>
            </a:r>
            <a:r>
              <a:rPr lang="sk-SK" sz="3600" b="1" i="1" dirty="0"/>
              <a:t>, od prírody robia, čo zákon požaduje, hoci taký zákon nemajú</a:t>
            </a:r>
            <a:r>
              <a:rPr lang="sk-SK" sz="3600" i="1" dirty="0"/>
              <a:t>, sami sebe sú zákonom. </a:t>
            </a:r>
            <a:r>
              <a:rPr lang="sk-SK" sz="3600" b="1" i="1" dirty="0"/>
              <a:t>Týmto ukazujú, že majú požiadavky zákona vpísané vo svojich srdciach</a:t>
            </a:r>
            <a:r>
              <a:rPr lang="sk-SK" sz="3600" i="1" dirty="0"/>
              <a:t>,...“</a:t>
            </a:r>
            <a:r>
              <a:rPr lang="sk-SK" sz="3400" i="1" dirty="0"/>
              <a:t> </a:t>
            </a:r>
            <a:r>
              <a:rPr lang="sk-SK" sz="1600" dirty="0"/>
              <a:t>(</a:t>
            </a:r>
            <a:r>
              <a:rPr lang="sk-SK" sz="1600" i="1" dirty="0" err="1"/>
              <a:t>Rim</a:t>
            </a:r>
            <a:r>
              <a:rPr lang="sk-SK" sz="1600" i="1" dirty="0"/>
              <a:t> </a:t>
            </a:r>
            <a:r>
              <a:rPr lang="sk-SK" sz="1600" dirty="0"/>
              <a:t>2, 14 – </a:t>
            </a:r>
            <a:r>
              <a:rPr lang="sk-SK" sz="1600" dirty="0" smtClean="0"/>
              <a:t>15)</a:t>
            </a:r>
          </a:p>
          <a:p>
            <a:pPr marL="630936" lvl="2" indent="0">
              <a:buNone/>
            </a:pPr>
            <a:endParaRPr lang="sk-SK" sz="800" dirty="0"/>
          </a:p>
          <a:p>
            <a:pPr lvl="5" algn="ctr"/>
            <a:r>
              <a:rPr lang="sk-SK" sz="3700" dirty="0"/>
              <a:t>	Kto im ho tam vpísal, ak nie najvyšší </a:t>
            </a:r>
            <a:r>
              <a:rPr lang="sk-SK" sz="3700" dirty="0" smtClean="0"/>
              <a:t>    	Zákonodarca</a:t>
            </a:r>
            <a:r>
              <a:rPr lang="sk-SK" sz="3700" dirty="0"/>
              <a:t>?</a:t>
            </a:r>
            <a:endParaRPr lang="sk-SK" sz="1300" dirty="0" smtClean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6.2. Svedectvá Svätého písma</a:t>
            </a:r>
            <a:endParaRPr lang="sk-SK" dirty="0"/>
          </a:p>
        </p:txBody>
      </p:sp>
      <p:pic>
        <p:nvPicPr>
          <p:cNvPr id="9220" name="Picture 4" descr="JÓVENES MIVAM on Twitter: &quot;Todo es más claro cuando la biblia ilumina tu  mundo. #LeeLaBiblia http://t.co/RrOklVZbvJ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5850" y="316275"/>
            <a:ext cx="1950155" cy="10967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13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220" y="1187669"/>
            <a:ext cx="10531365" cy="5297214"/>
          </a:xfrm>
        </p:spPr>
        <p:txBody>
          <a:bodyPr>
            <a:normAutofit fontScale="85000" lnSpcReduction="20000"/>
          </a:bodyPr>
          <a:lstStyle/>
          <a:p>
            <a:pPr marL="109728" lvl="0" indent="0">
              <a:buNone/>
            </a:pPr>
            <a:r>
              <a:rPr lang="sk-SK" sz="4000" b="1" dirty="0" smtClean="0">
                <a:solidFill>
                  <a:schemeClr val="accent5">
                    <a:lumMod val="75000"/>
                  </a:schemeClr>
                </a:solidFill>
              </a:rPr>
              <a:t>Skrze dejiny:</a:t>
            </a:r>
          </a:p>
          <a:p>
            <a:pPr marL="109728" lvl="0" indent="0">
              <a:buNone/>
            </a:pPr>
            <a:r>
              <a:rPr lang="sk-SK" sz="3600" dirty="0" smtClean="0"/>
              <a:t>Mojžiš sa pred Izraelským ľudom odvolával </a:t>
            </a:r>
            <a:r>
              <a:rPr lang="sk-SK" sz="3600" b="1" dirty="0" smtClean="0"/>
              <a:t>na </a:t>
            </a:r>
            <a:r>
              <a:rPr lang="sk-SK" sz="3600" b="1" dirty="0"/>
              <a:t>veľké divy a znamenia</a:t>
            </a:r>
            <a:r>
              <a:rPr lang="sk-SK" sz="3600" dirty="0"/>
              <a:t>, ktorými ich Boh vyviedol z Egyptskej krajiny a viedol cez suchú </a:t>
            </a:r>
            <a:r>
              <a:rPr lang="sk-SK" sz="3600" dirty="0" smtClean="0"/>
              <a:t>púšť:</a:t>
            </a:r>
            <a:endParaRPr lang="sk-SK" sz="800" dirty="0" smtClean="0"/>
          </a:p>
          <a:p>
            <a:pPr lvl="2"/>
            <a:r>
              <a:rPr lang="sk-SK" sz="4000" i="1" dirty="0" smtClean="0"/>
              <a:t>Pretože </a:t>
            </a:r>
            <a:r>
              <a:rPr lang="sk-SK" sz="4000" i="1" dirty="0"/>
              <a:t>(Boh) miloval tvojich otcov, vyvolil si ich potomstvo a </a:t>
            </a:r>
            <a:r>
              <a:rPr lang="sk-SK" sz="4000" b="1" i="1" dirty="0"/>
              <a:t>teba osobne</a:t>
            </a:r>
            <a:r>
              <a:rPr lang="sk-SK" sz="4000" i="1" dirty="0"/>
              <a:t> (Izraelský ľud) </a:t>
            </a:r>
            <a:r>
              <a:rPr lang="sk-SK" sz="4000" b="1" i="1" dirty="0"/>
              <a:t>vyviedol svojou veľkou mocou z Egypta, aby spred teba vyhnal národy, ktoré sú mocnejšie a silnejšie ako ty, a aby ťa voviedol do ich krajiny a dal ti ju do vlastníctva, ako je to v tento deň</a:t>
            </a:r>
            <a:r>
              <a:rPr lang="sk-SK" sz="4000" i="1" dirty="0"/>
              <a:t>. Dnes teda vedz a vezmi si k srdcu, že Pán je jediný Boh hore na nebi a dolu na zemi, iného niet.</a:t>
            </a:r>
            <a:r>
              <a:rPr lang="sk-SK" sz="4000" dirty="0"/>
              <a:t> </a:t>
            </a:r>
            <a:r>
              <a:rPr lang="sk-SK" sz="1900" dirty="0"/>
              <a:t>(</a:t>
            </a:r>
            <a:r>
              <a:rPr lang="sk-SK" sz="1900" i="1" dirty="0" err="1"/>
              <a:t>Dt</a:t>
            </a:r>
            <a:r>
              <a:rPr lang="sk-SK" sz="1900" dirty="0"/>
              <a:t> 4 37-39)</a:t>
            </a:r>
            <a:endParaRPr lang="sk-SK" sz="1900" dirty="0" smtClean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6.2. Svedectvá Svätého písma</a:t>
            </a:r>
            <a:endParaRPr lang="sk-SK" dirty="0"/>
          </a:p>
        </p:txBody>
      </p:sp>
      <p:pic>
        <p:nvPicPr>
          <p:cNvPr id="9220" name="Picture 4" descr="JÓVENES MIVAM on Twitter: &quot;Todo es más claro cuando la biblia ilumina tu  mundo. #LeeLaBiblia http://t.co/RrOklVZbvJ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5850" y="316275"/>
            <a:ext cx="1950155" cy="10967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54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4446"/>
            <a:ext cx="11230888" cy="518890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sk-SK" sz="3600" b="1" dirty="0">
                <a:solidFill>
                  <a:srgbClr val="C00000"/>
                </a:solidFill>
              </a:rPr>
              <a:t>Sv. Irenej a sv. Ján </a:t>
            </a:r>
            <a:r>
              <a:rPr lang="sk-SK" sz="3600" b="1" dirty="0" err="1">
                <a:solidFill>
                  <a:srgbClr val="C00000"/>
                </a:solidFill>
              </a:rPr>
              <a:t>Zlatoustý</a:t>
            </a:r>
            <a:r>
              <a:rPr lang="sk-SK" sz="3600" b="1" dirty="0">
                <a:solidFill>
                  <a:srgbClr val="C00000"/>
                </a:solidFill>
              </a:rPr>
              <a:t>,</a:t>
            </a:r>
            <a:r>
              <a:rPr lang="sk-SK" sz="3600" dirty="0">
                <a:solidFill>
                  <a:srgbClr val="C00000"/>
                </a:solidFill>
              </a:rPr>
              <a:t> </a:t>
            </a:r>
            <a:r>
              <a:rPr lang="sk-SK" sz="3600" dirty="0"/>
              <a:t>predkladajú cesty k poznaniu Boha na základe </a:t>
            </a:r>
            <a:r>
              <a:rPr lang="sk-SK" sz="3600" u="sng" dirty="0"/>
              <a:t>vnútornej skúsenosti</a:t>
            </a:r>
            <a:r>
              <a:rPr lang="sk-SK" sz="3600" dirty="0"/>
              <a:t>:</a:t>
            </a:r>
            <a:r>
              <a:rPr lang="sk-SK" sz="3600" i="1" dirty="0"/>
              <a:t> </a:t>
            </a:r>
            <a:endParaRPr lang="sk-SK" sz="3600" i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3600" dirty="0" smtClean="0"/>
              <a:t> „</a:t>
            </a:r>
            <a:r>
              <a:rPr lang="sk-SK" sz="3600" b="1" dirty="0"/>
              <a:t>Ako totiž dušu v človekovi nemožno vidieť telesnými očami</a:t>
            </a:r>
            <a:r>
              <a:rPr lang="sk-SK" sz="3600" dirty="0"/>
              <a:t>, pretože pre človeka </a:t>
            </a:r>
            <a:r>
              <a:rPr lang="sk-SK" sz="3600" dirty="0" smtClean="0"/>
              <a:t>je </a:t>
            </a:r>
            <a:r>
              <a:rPr lang="sk-SK" sz="3600" dirty="0"/>
              <a:t>neviditeľnou, </a:t>
            </a:r>
            <a:r>
              <a:rPr lang="sk-SK" sz="3600" b="1" dirty="0"/>
              <a:t>ale skrze pohyb živého tela sa dáva spoznávať</a:t>
            </a:r>
            <a:r>
              <a:rPr lang="sk-SK" sz="3600" dirty="0"/>
              <a:t>, </a:t>
            </a:r>
            <a:endParaRPr lang="sk-SK" sz="3600" dirty="0" smtClean="0"/>
          </a:p>
          <a:p>
            <a:pPr lvl="6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sk-SK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tak </a:t>
            </a:r>
            <a:r>
              <a:rPr lang="sk-SK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 Boha nemožno vidieť telesnými </a:t>
            </a:r>
            <a:r>
              <a:rPr lang="sk-SK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1600200" lvl="6" indent="0">
              <a:spcBef>
                <a:spcPts val="0"/>
              </a:spcBef>
              <a:buNone/>
            </a:pPr>
            <a:r>
              <a:rPr lang="sk-SK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očami</a:t>
            </a:r>
            <a:r>
              <a:rPr lang="sk-SK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lež, </a:t>
            </a:r>
            <a:r>
              <a:rPr lang="sk-S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 ho spoznať a vybadať </a:t>
            </a:r>
            <a:endParaRPr lang="sk-SK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00200" lvl="6" indent="0">
              <a:spcBef>
                <a:spcPts val="0"/>
              </a:spcBef>
              <a:buNone/>
            </a:pPr>
            <a:r>
              <a:rPr lang="sk-SK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z</a:t>
            </a:r>
            <a:r>
              <a:rPr lang="sk-S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jeho diel a prozreteľnosti</a:t>
            </a:r>
            <a:r>
              <a:rPr lang="sk-SK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</a:t>
            </a:r>
            <a:endParaRPr lang="sk-SK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6.3. Svedectvá Apoštolskej tradície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78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496" y="1444880"/>
            <a:ext cx="9669442" cy="51734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sk-SK" sz="3600" b="1" dirty="0" smtClean="0">
                <a:solidFill>
                  <a:srgbClr val="C00000"/>
                </a:solidFill>
              </a:rPr>
              <a:t>	Sv</a:t>
            </a:r>
            <a:r>
              <a:rPr lang="sk-SK" sz="3600" b="1" dirty="0">
                <a:solidFill>
                  <a:srgbClr val="C00000"/>
                </a:solidFill>
              </a:rPr>
              <a:t>. Irenej a sv. Ján </a:t>
            </a:r>
            <a:r>
              <a:rPr lang="sk-SK" sz="3600" b="1" dirty="0" err="1" smtClean="0">
                <a:solidFill>
                  <a:srgbClr val="C00000"/>
                </a:solidFill>
              </a:rPr>
              <a:t>Zlatoustý</a:t>
            </a:r>
            <a:r>
              <a:rPr lang="sk-SK" sz="3600" dirty="0" smtClean="0">
                <a:solidFill>
                  <a:srgbClr val="C00000"/>
                </a:solidFill>
              </a:rPr>
              <a:t>:</a:t>
            </a:r>
            <a:r>
              <a:rPr lang="sk-SK" sz="3600" i="1" dirty="0" smtClean="0">
                <a:solidFill>
                  <a:srgbClr val="C00000"/>
                </a:solidFill>
              </a:rPr>
              <a:t> </a:t>
            </a:r>
          </a:p>
          <a:p>
            <a:pPr marL="109728" indent="0">
              <a:buNone/>
            </a:pPr>
            <a:endParaRPr lang="sk-SK" sz="9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3600" dirty="0" smtClean="0"/>
              <a:t> „</a:t>
            </a:r>
            <a:r>
              <a:rPr lang="sk-SK" sz="3600" b="1" dirty="0"/>
              <a:t>Keď vidíme na mori loď, ktorá pláva </a:t>
            </a:r>
            <a:r>
              <a:rPr lang="sk-SK" sz="3600" b="1" dirty="0" smtClean="0"/>
              <a:t>a</a:t>
            </a:r>
            <a:r>
              <a:rPr lang="sk-SK" sz="3600" b="1" dirty="0"/>
              <a:t> pomaly sa blíži do prístavu, </a:t>
            </a:r>
            <a:r>
              <a:rPr lang="sk-SK" sz="3600" u="sng" dirty="0"/>
              <a:t>iste nám </a:t>
            </a:r>
            <a:r>
              <a:rPr lang="sk-SK" sz="3600" u="sng" dirty="0" smtClean="0"/>
              <a:t>napadne</a:t>
            </a:r>
            <a:r>
              <a:rPr lang="sk-SK" sz="3600" u="sng" dirty="0"/>
              <a:t>, že sa na nej nachádza kormidelník,</a:t>
            </a:r>
            <a:r>
              <a:rPr lang="sk-SK" sz="3600" dirty="0"/>
              <a:t> ktorý ju riadi, </a:t>
            </a:r>
            <a:endParaRPr lang="sk-SK" sz="36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3600" b="1" dirty="0"/>
              <a:t> </a:t>
            </a:r>
            <a:r>
              <a:rPr lang="sk-SK" sz="3600" b="1" dirty="0" smtClean="0"/>
              <a:t> tak </a:t>
            </a:r>
            <a:r>
              <a:rPr lang="sk-SK" sz="3600" b="1" dirty="0"/>
              <a:t>musíme prísť na to, že Boh riadi </a:t>
            </a:r>
            <a:r>
              <a:rPr lang="sk-SK" sz="3600" b="1" dirty="0" smtClean="0"/>
              <a:t> 		všetko</a:t>
            </a:r>
            <a:r>
              <a:rPr lang="sk-SK" sz="3600" b="1" dirty="0"/>
              <a:t>, </a:t>
            </a:r>
            <a:r>
              <a:rPr lang="sk-SK" sz="3600" dirty="0"/>
              <a:t>aj keď ho pre jeho neviditeľnosť </a:t>
            </a:r>
            <a:r>
              <a:rPr lang="sk-SK" sz="3600" dirty="0" smtClean="0"/>
              <a:t> 	nemôžeme </a:t>
            </a:r>
            <a:r>
              <a:rPr lang="sk-SK" sz="3600" dirty="0"/>
              <a:t>vidieť telesnými očami</a:t>
            </a:r>
            <a:r>
              <a:rPr lang="sk-SK" sz="3600" dirty="0" smtClean="0"/>
              <a:t>.“</a:t>
            </a:r>
            <a:r>
              <a:rPr lang="sk-SK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>
                <a:effectLst/>
              </a:rPr>
              <a:t>6.3. Svedectvá Apoštolskej tradície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 descr="More Oceán Loď - Fotografia zdarma na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9801">
            <a:off x="-648971" y="2119221"/>
            <a:ext cx="4435771" cy="2841666"/>
          </a:xfrm>
          <a:prstGeom prst="rect">
            <a:avLst/>
          </a:prstGeom>
          <a:noFill/>
          <a:effectLst>
            <a:softEdge rad="317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570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C00000"/>
                </a:solidFill>
              </a:rPr>
              <a:t>    Sväté písmo o viere v Boha: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 txBox="1">
            <a:spLocks/>
          </p:cNvSpPr>
          <p:nvPr/>
        </p:nvSpPr>
        <p:spPr>
          <a:xfrm>
            <a:off x="603764" y="1571297"/>
            <a:ext cx="11125781" cy="48084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Aft>
                <a:spcPts val="1000"/>
              </a:spcAft>
              <a:buFont typeface="Wide Latin" panose="020A0A07050505020404" pitchFamily="18" charset="0"/>
              <a:buChar char="†"/>
            </a:pPr>
            <a:r>
              <a:rPr lang="sk-SK" sz="3600" i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Dnes teda vedz a vezmi si k srdcu, že Pán je jediný Boh hore na nebi a dolu na zemi, </a:t>
            </a:r>
            <a:r>
              <a:rPr lang="sk-SK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iného </a:t>
            </a:r>
            <a:r>
              <a:rPr lang="sk-SK" sz="3600" i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niet.</a:t>
            </a:r>
            <a:r>
              <a:rPr lang="sk-SK" sz="32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sk-SK" sz="28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(</a:t>
            </a:r>
            <a:r>
              <a:rPr lang="sk-SK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Dt</a:t>
            </a:r>
            <a:r>
              <a:rPr lang="sk-SK" sz="28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 4, 39)</a:t>
            </a:r>
            <a:r>
              <a:rPr lang="sk-SK" sz="2800" i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 </a:t>
            </a:r>
            <a:endParaRPr lang="sk-SK" sz="2800" i="1" dirty="0" smtClean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  <a:buFont typeface="Wide Latin" panose="020A0A07050505020404" pitchFamily="18" charset="0"/>
              <a:buChar char="†"/>
            </a:pPr>
            <a:endParaRPr lang="sk-SK" sz="800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  <a:buFont typeface="Wide Latin" panose="020A0A07050505020404" pitchFamily="18" charset="0"/>
              <a:buChar char="†"/>
            </a:pPr>
            <a:r>
              <a:rPr lang="sk-SK" sz="3600" i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Boha nikto nikdy nevidel. Jednorodený Boh, ktorý je v lone Otca, ten o ňom priniesol zvesť</a:t>
            </a:r>
            <a:r>
              <a:rPr lang="sk-SK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.</a:t>
            </a:r>
            <a:r>
              <a:rPr lang="sk-SK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sk-SK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(</a:t>
            </a:r>
            <a:r>
              <a:rPr lang="sk-SK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Jn</a:t>
            </a:r>
            <a:r>
              <a:rPr lang="sk-SK" sz="28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 1, 18</a:t>
            </a:r>
            <a:r>
              <a:rPr lang="sk-SK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)</a:t>
            </a:r>
          </a:p>
          <a:p>
            <a:pPr algn="ctr">
              <a:spcAft>
                <a:spcPts val="1000"/>
              </a:spcAft>
              <a:buFont typeface="Wide Latin" panose="020A0A07050505020404" pitchFamily="18" charset="0"/>
              <a:buChar char="†"/>
            </a:pPr>
            <a:endParaRPr lang="sk-SK" sz="800" dirty="0">
              <a:solidFill>
                <a:schemeClr val="tx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  <a:buFont typeface="Wide Latin" panose="020A0A07050505020404" pitchFamily="18" charset="0"/>
              <a:buChar char="†"/>
            </a:pPr>
            <a:r>
              <a:rPr lang="sk-SK" sz="3600" i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Ježiš im na to povedal: „Majte vieru v Boha.“</a:t>
            </a:r>
            <a:r>
              <a:rPr lang="sk-SK" sz="32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sk-SK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(</a:t>
            </a:r>
            <a:r>
              <a:rPr lang="sk-SK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Mk</a:t>
            </a:r>
            <a:r>
              <a:rPr lang="sk-SK" sz="28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 11, 22)</a:t>
            </a:r>
            <a:endParaRPr lang="sk-SK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8" name="Picture 4" descr="JÓVENES MIVAM on Twitter: &quot;Todo es más claro cuando la biblia ilumina tu  mundo. #LeeLaBiblia http://t.co/RrOklVZbvJ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2664" y="53746"/>
            <a:ext cx="2774205" cy="17277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794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00" y="1534510"/>
            <a:ext cx="11756400" cy="4947207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sk-SK" sz="3600" dirty="0"/>
              <a:t>Z obdobia Scholastiky nám svojich </a:t>
            </a:r>
            <a:r>
              <a:rPr lang="sk-SK" sz="3600" b="1" dirty="0"/>
              <a:t>klasických päť ciest </a:t>
            </a:r>
            <a:r>
              <a:rPr lang="sk-SK" sz="3600" dirty="0"/>
              <a:t>k poznaniu existencie Boha, vo svetle prirodzeného rozumu </a:t>
            </a:r>
            <a:r>
              <a:rPr lang="sk-SK" sz="3600" dirty="0" smtClean="0"/>
              <a:t>podáva</a:t>
            </a:r>
            <a:r>
              <a:rPr lang="sk-SK" sz="3600" b="1" dirty="0" smtClean="0"/>
              <a:t> </a:t>
            </a:r>
            <a:r>
              <a:rPr lang="sk-SK" sz="3600" b="1" dirty="0"/>
              <a:t>svätý Tomáš </a:t>
            </a:r>
            <a:r>
              <a:rPr lang="sk-SK" sz="3600" b="1" dirty="0" err="1"/>
              <a:t>Akvinský</a:t>
            </a:r>
            <a:r>
              <a:rPr lang="sk-SK" sz="3600" dirty="0"/>
              <a:t> </a:t>
            </a:r>
            <a:r>
              <a:rPr lang="sk-SK" sz="2200" dirty="0"/>
              <a:t>(1225 - 1274)</a:t>
            </a:r>
            <a:r>
              <a:rPr lang="sk-SK" sz="3600" dirty="0"/>
              <a:t>:  </a:t>
            </a:r>
            <a:endParaRPr lang="sk-SK" sz="3600" dirty="0" smtClean="0"/>
          </a:p>
          <a:p>
            <a:pPr marL="109728" indent="0">
              <a:buNone/>
            </a:pPr>
            <a:endParaRPr lang="sk-SK" sz="9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3000" dirty="0">
                <a:solidFill>
                  <a:srgbClr val="C00000"/>
                </a:solidFill>
              </a:rPr>
              <a:t>1.</a:t>
            </a:r>
            <a:r>
              <a:rPr lang="sk-SK" sz="3000" b="1" dirty="0">
                <a:solidFill>
                  <a:srgbClr val="C00000"/>
                </a:solidFill>
              </a:rPr>
              <a:t> Cesta z pohybu:</a:t>
            </a:r>
            <a:r>
              <a:rPr lang="sk-SK" sz="3000" dirty="0"/>
              <a:t> „Všetko čo sa hýbe, hýbe sa pod </a:t>
            </a:r>
            <a:r>
              <a:rPr lang="sk-SK" sz="3000" dirty="0" smtClean="0"/>
              <a:t>vplyvom iného</a:t>
            </a:r>
            <a:r>
              <a:rPr lang="sk-SK" sz="3000" dirty="0"/>
              <a:t>.“ </a:t>
            </a:r>
          </a:p>
          <a:p>
            <a:pPr marL="109728" indent="0">
              <a:buNone/>
            </a:pPr>
            <a:r>
              <a:rPr lang="sk-SK" sz="3600" dirty="0" smtClean="0"/>
              <a:t>		</a:t>
            </a:r>
            <a:r>
              <a:rPr lang="sk-SK" sz="3600" u="sng" dirty="0" smtClean="0">
                <a:solidFill>
                  <a:srgbClr val="C00000"/>
                </a:solidFill>
              </a:rPr>
              <a:t>Boh</a:t>
            </a:r>
            <a:r>
              <a:rPr lang="sk-SK" sz="3600" dirty="0" smtClean="0">
                <a:solidFill>
                  <a:srgbClr val="C00000"/>
                </a:solidFill>
              </a:rPr>
              <a:t> sa tu javí ako </a:t>
            </a:r>
            <a:r>
              <a:rPr lang="sk-SK" sz="3600" u="sng" dirty="0" smtClean="0">
                <a:solidFill>
                  <a:srgbClr val="C00000"/>
                </a:solidFill>
              </a:rPr>
              <a:t>prvý, nehybný hýbateľ</a:t>
            </a:r>
            <a:r>
              <a:rPr lang="sk-SK" sz="3600" dirty="0" smtClean="0">
                <a:solidFill>
                  <a:srgbClr val="C00000"/>
                </a:solidFill>
              </a:rPr>
              <a:t> .									   </a:t>
            </a:r>
            <a:r>
              <a:rPr lang="sk-SK" sz="3000" dirty="0" smtClean="0"/>
              <a:t>(</a:t>
            </a:r>
            <a:r>
              <a:rPr lang="sk-SK" sz="3000" i="1" dirty="0" err="1" smtClean="0"/>
              <a:t>primum</a:t>
            </a:r>
            <a:r>
              <a:rPr lang="sk-SK" sz="3000" i="1" dirty="0" smtClean="0"/>
              <a:t> </a:t>
            </a:r>
            <a:r>
              <a:rPr lang="sk-SK" sz="3000" i="1" dirty="0" err="1" smtClean="0"/>
              <a:t>movens</a:t>
            </a:r>
            <a:r>
              <a:rPr lang="sk-SK" sz="3000" i="1" dirty="0" smtClean="0"/>
              <a:t> </a:t>
            </a:r>
            <a:r>
              <a:rPr lang="sk-SK" sz="3000" i="1" dirty="0" err="1" smtClean="0"/>
              <a:t>immobile</a:t>
            </a:r>
            <a:r>
              <a:rPr lang="sk-SK" sz="3000" dirty="0" smtClean="0"/>
              <a:t>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3000" dirty="0" smtClean="0">
                <a:solidFill>
                  <a:srgbClr val="C00000"/>
                </a:solidFill>
              </a:rPr>
              <a:t>2</a:t>
            </a:r>
            <a:r>
              <a:rPr lang="sk-SK" sz="3000" dirty="0">
                <a:solidFill>
                  <a:srgbClr val="C00000"/>
                </a:solidFill>
              </a:rPr>
              <a:t>.</a:t>
            </a:r>
            <a:r>
              <a:rPr lang="sk-SK" sz="3000" b="1" dirty="0">
                <a:solidFill>
                  <a:srgbClr val="C00000"/>
                </a:solidFill>
              </a:rPr>
              <a:t> Cesta z účinnej príčiny:</a:t>
            </a:r>
            <a:r>
              <a:rPr lang="sk-SK" sz="3000" dirty="0"/>
              <a:t> tzv. kauzálny argument; (</a:t>
            </a:r>
            <a:r>
              <a:rPr lang="sk-SK" sz="3000" i="1" dirty="0" err="1"/>
              <a:t>causa</a:t>
            </a:r>
            <a:r>
              <a:rPr lang="sk-SK" sz="3000" i="1" dirty="0"/>
              <a:t> </a:t>
            </a:r>
            <a:r>
              <a:rPr lang="sk-SK" sz="3000" i="1" dirty="0" err="1"/>
              <a:t>prima</a:t>
            </a:r>
            <a:r>
              <a:rPr lang="sk-SK" sz="3000" dirty="0"/>
              <a:t>).</a:t>
            </a:r>
          </a:p>
          <a:p>
            <a:pPr marL="109728" indent="0">
              <a:buNone/>
            </a:pPr>
            <a:r>
              <a:rPr lang="sk-SK" sz="3600" dirty="0"/>
              <a:t>	</a:t>
            </a:r>
            <a:r>
              <a:rPr lang="sk-SK" sz="3600" dirty="0" smtClean="0"/>
              <a:t>		Všetko </a:t>
            </a:r>
            <a:r>
              <a:rPr lang="sk-SK" sz="3600" dirty="0"/>
              <a:t>čo existuje má príčinu svojej existencie. </a:t>
            </a:r>
            <a:r>
              <a:rPr lang="sk-SK" sz="3600" dirty="0" smtClean="0"/>
              <a:t>			</a:t>
            </a:r>
            <a:r>
              <a:rPr lang="sk-SK" sz="3600" dirty="0" smtClean="0">
                <a:solidFill>
                  <a:srgbClr val="C00000"/>
                </a:solidFill>
              </a:rPr>
              <a:t>Boh </a:t>
            </a:r>
            <a:r>
              <a:rPr lang="sk-SK" sz="3600" dirty="0">
                <a:solidFill>
                  <a:srgbClr val="C00000"/>
                </a:solidFill>
              </a:rPr>
              <a:t>sa tu javí, ako prvotná príčina </a:t>
            </a:r>
            <a:r>
              <a:rPr lang="sk-SK" sz="3600" dirty="0" smtClean="0">
                <a:solidFill>
                  <a:srgbClr val="C00000"/>
                </a:solidFill>
              </a:rPr>
              <a:t>všetkého</a:t>
            </a:r>
            <a:r>
              <a:rPr lang="sk-SK" sz="3600" dirty="0"/>
              <a:t>.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814"/>
            <a:ext cx="9496680" cy="1618300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solidFill>
                  <a:srgbClr val="C00000"/>
                </a:solidFill>
                <a:effectLst/>
              </a:rPr>
              <a:t>6.4. Päť ciest k prirodzenému poznaniu </a:t>
            </a:r>
            <a:r>
              <a:rPr lang="sk-SK" sz="3600" dirty="0" smtClean="0">
                <a:solidFill>
                  <a:srgbClr val="C00000"/>
                </a:solidFill>
                <a:effectLst/>
              </a:rPr>
              <a:t>	existencie </a:t>
            </a:r>
            <a:r>
              <a:rPr lang="sk-SK" sz="3600" dirty="0">
                <a:solidFill>
                  <a:srgbClr val="C00000"/>
                </a:solidFill>
                <a:effectLst/>
              </a:rPr>
              <a:t>Boha</a:t>
            </a:r>
            <a:endParaRPr lang="sk-SK" sz="3600" dirty="0">
              <a:solidFill>
                <a:srgbClr val="C0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78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00" y="1534510"/>
            <a:ext cx="11756400" cy="4947207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sk-SK" sz="3600" dirty="0"/>
              <a:t> </a:t>
            </a:r>
            <a:r>
              <a:rPr lang="sk-SK" sz="3600" dirty="0" smtClean="0"/>
              <a:t> </a:t>
            </a:r>
            <a:r>
              <a:rPr lang="sk-SK" sz="3600" dirty="0" smtClean="0">
                <a:solidFill>
                  <a:srgbClr val="C00000"/>
                </a:solidFill>
              </a:rPr>
              <a:t>3</a:t>
            </a:r>
            <a:r>
              <a:rPr lang="sk-SK" sz="3600" dirty="0">
                <a:solidFill>
                  <a:srgbClr val="C00000"/>
                </a:solidFill>
              </a:rPr>
              <a:t>. </a:t>
            </a:r>
            <a:r>
              <a:rPr lang="sk-SK" sz="3600" b="1" dirty="0">
                <a:solidFill>
                  <a:srgbClr val="C00000"/>
                </a:solidFill>
              </a:rPr>
              <a:t>Cesta z </a:t>
            </a:r>
            <a:r>
              <a:rPr lang="sk-SK" sz="3600" b="1" dirty="0" err="1">
                <a:solidFill>
                  <a:srgbClr val="C00000"/>
                </a:solidFill>
              </a:rPr>
              <a:t>kontingentnosti</a:t>
            </a:r>
            <a:r>
              <a:rPr lang="sk-SK" sz="3600" b="1" dirty="0">
                <a:solidFill>
                  <a:srgbClr val="C00000"/>
                </a:solidFill>
              </a:rPr>
              <a:t> </a:t>
            </a:r>
            <a:r>
              <a:rPr lang="sk-SK" sz="3600" dirty="0">
                <a:solidFill>
                  <a:srgbClr val="C00000"/>
                </a:solidFill>
              </a:rPr>
              <a:t>(náhodnosti)</a:t>
            </a:r>
            <a:r>
              <a:rPr lang="sk-SK" sz="3600" b="1" dirty="0">
                <a:solidFill>
                  <a:srgbClr val="C00000"/>
                </a:solidFill>
              </a:rPr>
              <a:t> </a:t>
            </a:r>
            <a:r>
              <a:rPr lang="sk-SK" sz="3600" b="1" dirty="0" smtClean="0">
                <a:solidFill>
                  <a:srgbClr val="C00000"/>
                </a:solidFill>
              </a:rPr>
              <a:t>bytí:</a:t>
            </a:r>
            <a:endParaRPr lang="sk-SK" sz="3600" dirty="0">
              <a:solidFill>
                <a:srgbClr val="C00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3200" dirty="0" smtClean="0"/>
              <a:t> </a:t>
            </a:r>
            <a:r>
              <a:rPr lang="sk-SK" sz="3200" u="sng" dirty="0" smtClean="0"/>
              <a:t>Všetko </a:t>
            </a:r>
            <a:r>
              <a:rPr lang="sk-SK" sz="3200" u="sng" dirty="0"/>
              <a:t>čo existuje, existuje preto, lebo </a:t>
            </a:r>
            <a:r>
              <a:rPr lang="sk-SK" sz="3200" u="sng" dirty="0" smtClean="0"/>
              <a:t>to môže</a:t>
            </a:r>
            <a:r>
              <a:rPr lang="sk-SK" sz="3200" u="sng" dirty="0"/>
              <a:t>, ale aj nemusí </a:t>
            </a:r>
            <a:r>
              <a:rPr lang="sk-SK" sz="3200" dirty="0" smtClean="0"/>
              <a:t>	</a:t>
            </a:r>
            <a:r>
              <a:rPr lang="sk-SK" sz="3200" u="sng" dirty="0" smtClean="0"/>
              <a:t>existovať</a:t>
            </a:r>
            <a:r>
              <a:rPr lang="sk-SK" sz="3200" dirty="0"/>
              <a:t>, alebo preto, </a:t>
            </a:r>
            <a:r>
              <a:rPr lang="sk-SK" sz="3200" u="sng" dirty="0" smtClean="0"/>
              <a:t>lebo to </a:t>
            </a:r>
            <a:r>
              <a:rPr lang="sk-SK" sz="3200" u="sng" dirty="0"/>
              <a:t>musí existovať</a:t>
            </a:r>
            <a:r>
              <a:rPr lang="sk-SK" sz="3200" dirty="0"/>
              <a:t>. </a:t>
            </a:r>
            <a:endParaRPr lang="sk-SK" sz="32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sk-SK" sz="3200" dirty="0"/>
              <a:t> </a:t>
            </a:r>
            <a:r>
              <a:rPr lang="sk-SK" sz="3200" b="1" dirty="0" smtClean="0"/>
              <a:t>Stvorenie</a:t>
            </a:r>
            <a:r>
              <a:rPr lang="sk-SK" sz="3200" dirty="0" smtClean="0"/>
              <a:t> </a:t>
            </a:r>
            <a:r>
              <a:rPr lang="sk-SK" sz="3200" b="1" dirty="0"/>
              <a:t>je, ale nemuselo by byť</a:t>
            </a:r>
            <a:r>
              <a:rPr lang="sk-SK" sz="3200" dirty="0"/>
              <a:t>. - Ak však je, potom musí mať </a:t>
            </a:r>
            <a:r>
              <a:rPr lang="sk-SK" sz="3200" dirty="0" smtClean="0"/>
              <a:t>kdesi </a:t>
            </a:r>
            <a:r>
              <a:rPr lang="sk-SK" sz="3200" dirty="0"/>
              <a:t>na počiatku prvotnú príčinu svojej existencie, ktorá musí </a:t>
            </a:r>
            <a:r>
              <a:rPr lang="sk-SK" sz="3200" dirty="0" smtClean="0"/>
              <a:t>existovať bezpodmienečne </a:t>
            </a:r>
            <a:r>
              <a:rPr lang="sk-SK" sz="3200" dirty="0"/>
              <a:t>- sama v </a:t>
            </a:r>
            <a:r>
              <a:rPr lang="sk-SK" sz="3200" dirty="0" smtClean="0"/>
              <a:t>sebe. Bez </a:t>
            </a:r>
            <a:r>
              <a:rPr lang="sk-SK" sz="3200" dirty="0"/>
              <a:t>tejto prvotnej príčiny by tu totiž nič nebolo. </a:t>
            </a:r>
            <a:endParaRPr lang="sk-SK" sz="3200" dirty="0" smtClean="0"/>
          </a:p>
          <a:p>
            <a:pPr lvl="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k-SK" sz="2900" dirty="0" smtClean="0"/>
              <a:t> </a:t>
            </a:r>
            <a:r>
              <a:rPr lang="sk-SK" sz="2900" b="1" u="sng" dirty="0" smtClean="0">
                <a:solidFill>
                  <a:srgbClr val="C00000"/>
                </a:solidFill>
              </a:rPr>
              <a:t>Boh</a:t>
            </a:r>
            <a:r>
              <a:rPr lang="sk-SK" sz="2900" u="sng" dirty="0" smtClean="0">
                <a:solidFill>
                  <a:srgbClr val="C00000"/>
                </a:solidFill>
              </a:rPr>
              <a:t> sa </a:t>
            </a:r>
            <a:r>
              <a:rPr lang="sk-SK" sz="2900" u="sng" dirty="0">
                <a:solidFill>
                  <a:srgbClr val="C00000"/>
                </a:solidFill>
              </a:rPr>
              <a:t>tu javí, ako absolútne bytie ktoré, </a:t>
            </a:r>
            <a:r>
              <a:rPr lang="sk-SK" sz="2900" b="1" u="sng" dirty="0">
                <a:solidFill>
                  <a:srgbClr val="C00000"/>
                </a:solidFill>
              </a:rPr>
              <a:t>ako jediné existuje nutne</a:t>
            </a:r>
            <a:r>
              <a:rPr lang="sk-SK" sz="2900" b="1" dirty="0"/>
              <a:t>. U Neho nie je možné </a:t>
            </a:r>
            <a:r>
              <a:rPr lang="sk-SK" sz="2900" b="1" dirty="0" smtClean="0"/>
              <a:t>nebytie</a:t>
            </a:r>
            <a:r>
              <a:rPr lang="sk-SK" sz="2900" dirty="0"/>
              <a:t>. </a:t>
            </a:r>
            <a:endParaRPr lang="sk-SK" sz="2900" dirty="0" smtClean="0"/>
          </a:p>
          <a:p>
            <a:pPr marL="1371600" lvl="5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sk-SK" sz="2900" b="1" dirty="0" smtClean="0">
                <a:solidFill>
                  <a:srgbClr val="0070C0"/>
                </a:solidFill>
              </a:rPr>
              <a:t>V</a:t>
            </a:r>
            <a:r>
              <a:rPr lang="sk-SK" sz="2900" b="1" dirty="0">
                <a:solidFill>
                  <a:srgbClr val="0070C0"/>
                </a:solidFill>
              </a:rPr>
              <a:t> podstate, jediné čo Boh musí,</a:t>
            </a:r>
            <a:r>
              <a:rPr lang="sk-SK" sz="2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- </a:t>
            </a:r>
            <a:r>
              <a:rPr lang="sk-SK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existovať</a:t>
            </a:r>
            <a:r>
              <a:rPr lang="sk-SK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814"/>
            <a:ext cx="9496680" cy="1618300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solidFill>
                  <a:srgbClr val="C00000"/>
                </a:solidFill>
                <a:effectLst/>
              </a:rPr>
              <a:t>6.4. Päť ciest k prirodzenému poznaniu </a:t>
            </a:r>
            <a:r>
              <a:rPr lang="sk-SK" sz="3600" dirty="0" smtClean="0">
                <a:solidFill>
                  <a:srgbClr val="C00000"/>
                </a:solidFill>
                <a:effectLst/>
              </a:rPr>
              <a:t>	existencie </a:t>
            </a:r>
            <a:r>
              <a:rPr lang="sk-SK" sz="3600" dirty="0">
                <a:solidFill>
                  <a:srgbClr val="C00000"/>
                </a:solidFill>
                <a:effectLst/>
              </a:rPr>
              <a:t>Boha</a:t>
            </a:r>
            <a:endParaRPr lang="sk-SK" sz="3600" dirty="0">
              <a:solidFill>
                <a:srgbClr val="C0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25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1187680"/>
            <a:ext cx="12086896" cy="5670320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sk-SK" sz="3600" dirty="0" smtClean="0">
                <a:solidFill>
                  <a:srgbClr val="C00000"/>
                </a:solidFill>
              </a:rPr>
              <a:t>4</a:t>
            </a:r>
            <a:r>
              <a:rPr lang="sk-SK" sz="3600" dirty="0">
                <a:solidFill>
                  <a:srgbClr val="C00000"/>
                </a:solidFill>
              </a:rPr>
              <a:t>. </a:t>
            </a:r>
            <a:r>
              <a:rPr lang="sk-SK" sz="3600" b="1" dirty="0">
                <a:solidFill>
                  <a:srgbClr val="C00000"/>
                </a:solidFill>
              </a:rPr>
              <a:t>Cesta z dokonalosti </a:t>
            </a:r>
            <a:r>
              <a:rPr lang="sk-SK" sz="3600" b="1" dirty="0" smtClean="0">
                <a:solidFill>
                  <a:srgbClr val="C00000"/>
                </a:solidFill>
              </a:rPr>
              <a:t>bytí:</a:t>
            </a:r>
            <a:endParaRPr lang="sk-SK" sz="3600" dirty="0">
              <a:solidFill>
                <a:srgbClr val="C00000"/>
              </a:solidFill>
            </a:endParaRPr>
          </a:p>
          <a:p>
            <a:pPr lvl="2"/>
            <a:r>
              <a:rPr lang="sk-SK" sz="3900" dirty="0" smtClean="0"/>
              <a:t>dokonalosť </a:t>
            </a:r>
            <a:r>
              <a:rPr lang="sk-SK" sz="3900" dirty="0"/>
              <a:t>stvorených vecí je </a:t>
            </a:r>
            <a:r>
              <a:rPr lang="sk-SK" sz="3900" u="sng" dirty="0"/>
              <a:t>odstupňovaná</a:t>
            </a:r>
            <a:r>
              <a:rPr lang="sk-SK" sz="3900" dirty="0"/>
              <a:t>;</a:t>
            </a:r>
          </a:p>
          <a:p>
            <a:pPr lvl="2"/>
            <a:r>
              <a:rPr lang="sk-SK" sz="3900" dirty="0" smtClean="0"/>
              <a:t>- </a:t>
            </a:r>
            <a:r>
              <a:rPr lang="sk-SK" sz="3900" b="1" dirty="0" smtClean="0"/>
              <a:t>Kameň</a:t>
            </a:r>
            <a:r>
              <a:rPr lang="sk-SK" sz="3900" dirty="0" smtClean="0"/>
              <a:t> </a:t>
            </a:r>
            <a:r>
              <a:rPr lang="sk-SK" sz="3900" dirty="0"/>
              <a:t>je neživé stvorenie. </a:t>
            </a:r>
            <a:endParaRPr lang="sk-SK" sz="3900" dirty="0" smtClean="0"/>
          </a:p>
          <a:p>
            <a:pPr lvl="2"/>
            <a:r>
              <a:rPr lang="sk-SK" sz="3900" dirty="0" smtClean="0"/>
              <a:t>Dokonalejšie </a:t>
            </a:r>
            <a:r>
              <a:rPr lang="sk-SK" sz="3900" dirty="0"/>
              <a:t>je to čo žije </a:t>
            </a:r>
            <a:r>
              <a:rPr lang="sk-SK" sz="3900" dirty="0" smtClean="0"/>
              <a:t>- </a:t>
            </a:r>
            <a:r>
              <a:rPr lang="sk-SK" sz="3900" b="1" dirty="0"/>
              <a:t>rastliny</a:t>
            </a:r>
            <a:r>
              <a:rPr lang="sk-SK" sz="3900" dirty="0"/>
              <a:t>, </a:t>
            </a:r>
            <a:endParaRPr lang="sk-SK" sz="3900" dirty="0" smtClean="0"/>
          </a:p>
          <a:p>
            <a:pPr lvl="2"/>
            <a:r>
              <a:rPr lang="sk-SK" sz="3900" dirty="0" smtClean="0"/>
              <a:t>to </a:t>
            </a:r>
            <a:r>
              <a:rPr lang="sk-SK" sz="3900" dirty="0"/>
              <a:t>čo sa </a:t>
            </a:r>
            <a:r>
              <a:rPr lang="sk-SK" sz="3900" dirty="0" smtClean="0"/>
              <a:t>pohybuje a</a:t>
            </a:r>
            <a:r>
              <a:rPr lang="sk-SK" sz="3900" dirty="0"/>
              <a:t> rozmnožuje - </a:t>
            </a:r>
            <a:r>
              <a:rPr lang="sk-SK" sz="3900" b="1" dirty="0"/>
              <a:t>zvieratá</a:t>
            </a:r>
            <a:r>
              <a:rPr lang="sk-SK" sz="3900" dirty="0"/>
              <a:t>, </a:t>
            </a:r>
            <a:endParaRPr lang="sk-SK" sz="3900" dirty="0" smtClean="0"/>
          </a:p>
          <a:p>
            <a:pPr lvl="2"/>
            <a:r>
              <a:rPr lang="sk-SK" sz="3900" dirty="0"/>
              <a:t>t</a:t>
            </a:r>
            <a:r>
              <a:rPr lang="sk-SK" sz="3900" dirty="0" smtClean="0"/>
              <a:t>en, kto dokáže </a:t>
            </a:r>
            <a:r>
              <a:rPr lang="sk-SK" sz="3900" dirty="0"/>
              <a:t>rozmýšľať a rozhodnúť sa </a:t>
            </a:r>
            <a:r>
              <a:rPr lang="sk-SK" sz="3900" dirty="0" smtClean="0"/>
              <a:t>- </a:t>
            </a:r>
            <a:r>
              <a:rPr lang="sk-SK" sz="3900" b="1" dirty="0"/>
              <a:t>človek</a:t>
            </a:r>
            <a:r>
              <a:rPr lang="sk-SK" sz="3900" dirty="0"/>
              <a:t>, </a:t>
            </a:r>
            <a:endParaRPr lang="sk-SK" sz="3900" dirty="0" smtClean="0"/>
          </a:p>
          <a:p>
            <a:pPr lvl="2"/>
            <a:r>
              <a:rPr lang="sk-SK" sz="3900" dirty="0"/>
              <a:t>t</a:t>
            </a:r>
            <a:r>
              <a:rPr lang="sk-SK" sz="3900" dirty="0" smtClean="0"/>
              <a:t>en kto </a:t>
            </a:r>
            <a:r>
              <a:rPr lang="sk-SK" sz="3900" dirty="0"/>
              <a:t>vidí a osobne pozná Boha - </a:t>
            </a:r>
            <a:r>
              <a:rPr lang="sk-SK" sz="3900" b="1" dirty="0"/>
              <a:t>Anjel</a:t>
            </a:r>
            <a:r>
              <a:rPr lang="sk-SK" sz="3900" dirty="0"/>
              <a:t>, </a:t>
            </a:r>
            <a:endParaRPr lang="sk-SK" sz="3900" dirty="0" smtClean="0"/>
          </a:p>
          <a:p>
            <a:pPr lvl="2"/>
            <a:r>
              <a:rPr lang="sk-SK" sz="3900" dirty="0" smtClean="0"/>
              <a:t>Ten</a:t>
            </a:r>
            <a:r>
              <a:rPr lang="sk-SK" sz="3900" dirty="0"/>
              <a:t>, kto v plnej miere </a:t>
            </a:r>
            <a:r>
              <a:rPr lang="sk-SK" sz="3900" dirty="0" smtClean="0"/>
              <a:t>pozná </a:t>
            </a:r>
            <a:r>
              <a:rPr lang="sk-SK" sz="3900" dirty="0"/>
              <a:t>a chápe Boha a všetko - </a:t>
            </a:r>
            <a:r>
              <a:rPr lang="sk-SK" sz="3900" b="1" dirty="0" smtClean="0"/>
              <a:t>Boh</a:t>
            </a:r>
            <a:r>
              <a:rPr lang="sk-SK" sz="3900" dirty="0" smtClean="0"/>
              <a:t> </a:t>
            </a:r>
          </a:p>
          <a:p>
            <a:pPr marL="630936" lvl="2" indent="0">
              <a:buNone/>
            </a:pPr>
            <a:r>
              <a:rPr lang="sk-SK" sz="3000" dirty="0" smtClean="0"/>
              <a:t>			</a:t>
            </a:r>
            <a:r>
              <a:rPr lang="sk-SK" sz="3800" b="1" dirty="0" smtClean="0">
                <a:solidFill>
                  <a:srgbClr val="C00000"/>
                </a:solidFill>
              </a:rPr>
              <a:t>Boh </a:t>
            </a:r>
            <a:r>
              <a:rPr lang="sk-SK" sz="3800" b="1" dirty="0">
                <a:solidFill>
                  <a:srgbClr val="C00000"/>
                </a:solidFill>
              </a:rPr>
              <a:t>ako príčina každej dokonalosti je absolútne </a:t>
            </a:r>
            <a:r>
              <a:rPr lang="sk-SK" sz="3800" b="1" dirty="0" smtClean="0">
                <a:solidFill>
                  <a:srgbClr val="C00000"/>
                </a:solidFill>
              </a:rPr>
              <a:t>			     		dokonalým bytím</a:t>
            </a:r>
            <a:r>
              <a:rPr lang="sk-SK" sz="3800" b="1" dirty="0">
                <a:solidFill>
                  <a:srgbClr val="C00000"/>
                </a:solidFill>
              </a:rPr>
              <a:t>. </a:t>
            </a:r>
            <a:r>
              <a:rPr lang="sk-SK" sz="3800" dirty="0" smtClean="0">
                <a:solidFill>
                  <a:srgbClr val="C00000"/>
                </a:solidFill>
              </a:rPr>
              <a:t>Všetky </a:t>
            </a:r>
            <a:r>
              <a:rPr lang="sk-SK" sz="3800" dirty="0">
                <a:solidFill>
                  <a:srgbClr val="C00000"/>
                </a:solidFill>
              </a:rPr>
              <a:t>stupne dokonalosti </a:t>
            </a:r>
            <a:r>
              <a:rPr lang="sk-SK" sz="3800" dirty="0" smtClean="0">
                <a:solidFill>
                  <a:srgbClr val="C00000"/>
                </a:solidFill>
              </a:rPr>
              <a:t>				                   pochádzajú </a:t>
            </a:r>
            <a:r>
              <a:rPr lang="sk-SK" sz="3800" dirty="0">
                <a:solidFill>
                  <a:srgbClr val="C00000"/>
                </a:solidFill>
              </a:rPr>
              <a:t>od neho a v ňom sa završujú</a:t>
            </a:r>
            <a:r>
              <a:rPr lang="sk-SK" sz="3800" dirty="0"/>
              <a:t>.</a:t>
            </a:r>
            <a:endParaRPr lang="sk-SK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83776"/>
            <a:ext cx="9496680" cy="1302976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solidFill>
                  <a:srgbClr val="C00000"/>
                </a:solidFill>
                <a:effectLst/>
              </a:rPr>
              <a:t>6.4. Päť ciest k prirodzenému poznaniu </a:t>
            </a:r>
            <a:r>
              <a:rPr lang="sk-SK" sz="3600" dirty="0" smtClean="0">
                <a:solidFill>
                  <a:srgbClr val="C00000"/>
                </a:solidFill>
                <a:effectLst/>
              </a:rPr>
              <a:t>	existencie </a:t>
            </a:r>
            <a:r>
              <a:rPr lang="sk-SK" sz="3600" dirty="0">
                <a:solidFill>
                  <a:srgbClr val="C00000"/>
                </a:solidFill>
                <a:effectLst/>
              </a:rPr>
              <a:t>Boha</a:t>
            </a:r>
            <a:endParaRPr lang="sk-SK" sz="3600" dirty="0">
              <a:solidFill>
                <a:srgbClr val="C0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97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1187680"/>
            <a:ext cx="12086896" cy="56703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3200" dirty="0">
                <a:solidFill>
                  <a:srgbClr val="C00000"/>
                </a:solidFill>
              </a:rPr>
              <a:t>5.</a:t>
            </a:r>
            <a:r>
              <a:rPr lang="sk-SK" sz="3200" b="1" dirty="0">
                <a:solidFill>
                  <a:srgbClr val="C00000"/>
                </a:solidFill>
              </a:rPr>
              <a:t> Cesta z poriadku v stvorení:</a:t>
            </a:r>
            <a:r>
              <a:rPr lang="sk-SK" sz="3200" dirty="0">
                <a:solidFill>
                  <a:srgbClr val="C00000"/>
                </a:solidFill>
              </a:rPr>
              <a:t> </a:t>
            </a:r>
            <a:endParaRPr lang="sk-SK" sz="3200" dirty="0" smtClean="0">
              <a:solidFill>
                <a:srgbClr val="C00000"/>
              </a:solidFill>
            </a:endParaRPr>
          </a:p>
          <a:p>
            <a:pPr marL="109728" indent="0">
              <a:buNone/>
            </a:pPr>
            <a:endParaRPr lang="sk-SK" sz="800" dirty="0"/>
          </a:p>
          <a:p>
            <a:r>
              <a:rPr lang="sk-SK" sz="4000" dirty="0"/>
              <a:t>Lebo funkčný poriadok predpokladá inteligentného </a:t>
            </a:r>
            <a:r>
              <a:rPr lang="sk-SK" sz="4000" dirty="0" smtClean="0"/>
              <a:t>Stvoriteľa:</a:t>
            </a:r>
            <a:endParaRPr lang="sk-SK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-83776"/>
            <a:ext cx="9496680" cy="1302976"/>
          </a:xfrm>
        </p:spPr>
        <p:txBody>
          <a:bodyPr>
            <a:normAutofit/>
          </a:bodyPr>
          <a:lstStyle/>
          <a:p>
            <a:pPr algn="ctr"/>
            <a:r>
              <a:rPr lang="sk-SK" sz="3600" dirty="0">
                <a:solidFill>
                  <a:srgbClr val="C00000"/>
                </a:solidFill>
                <a:effectLst/>
              </a:rPr>
              <a:t>6.4. Päť ciest k prirodzenému poznaniu </a:t>
            </a:r>
            <a:r>
              <a:rPr lang="sk-SK" sz="3600" dirty="0" smtClean="0">
                <a:solidFill>
                  <a:srgbClr val="C00000"/>
                </a:solidFill>
                <a:effectLst/>
              </a:rPr>
              <a:t>	existencie </a:t>
            </a:r>
            <a:r>
              <a:rPr lang="sk-SK" sz="3600" dirty="0">
                <a:solidFill>
                  <a:srgbClr val="C00000"/>
                </a:solidFill>
                <a:effectLst/>
              </a:rPr>
              <a:t>Boha</a:t>
            </a:r>
            <a:endParaRPr lang="sk-SK" sz="3600" dirty="0">
              <a:solidFill>
                <a:srgbClr val="C0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290" name="Picture 2" descr="C:\Users\fudal\Dropbox\FF kazne\Kázne SK f\Dogmatika FF 2015\Vyučovanie v Seminári FF 2015\Diecézna škola viery\Viera v živote kresťana\Verím v Boha - Stvoriteľa\Verím v Boha - obr\electricall-projekty-2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03" y="3298651"/>
            <a:ext cx="3648941" cy="24338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oyal London 90002-02 - Vreckové hodinky | Tren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9505" y="2747917"/>
            <a:ext cx="35147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fudal\Dropbox\FF kazne\Kázne SK f\Dogmatika FF 2015\Vyučovanie v Seminári FF 2015\Diecézna škola viery\Viera v živote kresťana\Verím v Boha - Stvoriteľa\Verím v Boha - obr\PIA06890-58b82f2b5f9b588080987b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6612" y="3130492"/>
            <a:ext cx="4088813" cy="29777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149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7" y="1523169"/>
            <a:ext cx="11270155" cy="4958548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sk-SK" sz="4100" dirty="0">
                <a:latin typeface="Times New Roman"/>
                <a:ea typeface="AT*Arabia"/>
                <a:cs typeface="Times New Roman"/>
              </a:rPr>
              <a:t>Ako sme už vyššie naznačili, </a:t>
            </a:r>
            <a:r>
              <a:rPr lang="sk-SK" sz="4100" b="1" dirty="0">
                <a:latin typeface="Times New Roman"/>
                <a:ea typeface="AT*Arabia"/>
                <a:cs typeface="Times New Roman"/>
              </a:rPr>
              <a:t>existenciu Boha môže človek poznávať nie len prirodzeným</a:t>
            </a:r>
            <a:r>
              <a:rPr lang="sk-SK" sz="4100" dirty="0">
                <a:latin typeface="Times New Roman"/>
                <a:ea typeface="AT*Arabia"/>
                <a:cs typeface="Times New Roman"/>
              </a:rPr>
              <a:t>, ale </a:t>
            </a:r>
            <a:r>
              <a:rPr lang="sk-SK" sz="4100" b="1" dirty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T*Arabia"/>
                <a:cs typeface="Times New Roman"/>
              </a:rPr>
              <a:t>aj nadprirodzeným </a:t>
            </a:r>
            <a:r>
              <a:rPr lang="sk-SK" sz="4100" b="1" dirty="0" smtClean="0">
                <a:solidFill>
                  <a:srgbClr val="FBA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T*Arabia"/>
                <a:cs typeface="Times New Roman"/>
              </a:rPr>
              <a:t>spôsobom</a:t>
            </a:r>
            <a:r>
              <a:rPr lang="sk-SK" sz="4100" dirty="0" smtClean="0">
                <a:latin typeface="Times New Roman"/>
                <a:ea typeface="AT*Arabia"/>
                <a:cs typeface="Times New Roman"/>
              </a:rPr>
              <a:t>: </a:t>
            </a:r>
            <a:endParaRPr lang="sk-SK" sz="4100" dirty="0">
              <a:latin typeface="Calibri"/>
              <a:ea typeface="Calibri"/>
              <a:cs typeface="Times New Roman"/>
            </a:endParaRPr>
          </a:p>
          <a:p>
            <a:pPr marL="1193292" lvl="1" indent="-5715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sk-SK" sz="4100" b="1" u="sng" dirty="0" smtClean="0">
                <a:latin typeface="Times New Roman"/>
                <a:ea typeface="AT*Arabia"/>
                <a:cs typeface="Times New Roman"/>
              </a:rPr>
              <a:t>na zemi</a:t>
            </a:r>
            <a:r>
              <a:rPr lang="sk-SK" sz="4100" dirty="0" smtClean="0">
                <a:latin typeface="Times New Roman"/>
                <a:ea typeface="AT*Arabia"/>
                <a:cs typeface="Times New Roman"/>
              </a:rPr>
              <a:t> - </a:t>
            </a:r>
            <a:r>
              <a:rPr lang="sk-SK" sz="41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T*Arabia"/>
                <a:cs typeface="Times New Roman"/>
              </a:rPr>
              <a:t>nadprirodzenou </a:t>
            </a:r>
            <a:r>
              <a:rPr lang="sk-SK" sz="4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T*Arabia"/>
                <a:cs typeface="Times New Roman"/>
              </a:rPr>
              <a:t>vierou</a:t>
            </a:r>
            <a:r>
              <a:rPr lang="sk-SK" sz="4100" dirty="0">
                <a:latin typeface="Times New Roman"/>
                <a:ea typeface="AT*Arabia"/>
                <a:cs typeface="Times New Roman"/>
              </a:rPr>
              <a:t>, </a:t>
            </a:r>
            <a:endParaRPr lang="sk-SK" sz="4100" dirty="0" smtClean="0">
              <a:latin typeface="Times New Roman"/>
              <a:ea typeface="AT*Arabia"/>
              <a:cs typeface="Times New Roman"/>
            </a:endParaRPr>
          </a:p>
          <a:p>
            <a:pPr marL="1193292" lvl="1" indent="-5715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sk-SK" sz="4100" b="1" u="sng" dirty="0" smtClean="0">
                <a:latin typeface="Times New Roman"/>
                <a:ea typeface="AT*Arabia"/>
                <a:cs typeface="Times New Roman"/>
              </a:rPr>
              <a:t>vo </a:t>
            </a:r>
            <a:r>
              <a:rPr lang="sk-SK" sz="4100" b="1" u="sng" dirty="0">
                <a:latin typeface="Times New Roman"/>
                <a:ea typeface="AT*Arabia"/>
                <a:cs typeface="Times New Roman"/>
              </a:rPr>
              <a:t>večnosti</a:t>
            </a:r>
            <a:r>
              <a:rPr lang="sk-SK" sz="4100" b="1" dirty="0">
                <a:latin typeface="Times New Roman"/>
                <a:ea typeface="AT*Arabia"/>
                <a:cs typeface="Times New Roman"/>
              </a:rPr>
              <a:t> </a:t>
            </a:r>
            <a:r>
              <a:rPr lang="sk-SK" sz="3400" dirty="0">
                <a:latin typeface="Times New Roman"/>
                <a:ea typeface="AT*Arabia"/>
                <a:cs typeface="Times New Roman"/>
              </a:rPr>
              <a:t>(čiže po smrti tela) </a:t>
            </a:r>
            <a:r>
              <a:rPr lang="sk-SK" sz="3400" dirty="0" smtClean="0">
                <a:latin typeface="Times New Roman"/>
                <a:ea typeface="AT*Arabia"/>
                <a:cs typeface="Times New Roman"/>
              </a:rPr>
              <a:t>- </a:t>
            </a:r>
            <a:r>
              <a:rPr lang="sk-SK" sz="4100" b="1" dirty="0" smtClean="0">
                <a:solidFill>
                  <a:srgbClr val="C00000"/>
                </a:solidFill>
                <a:latin typeface="Times New Roman"/>
                <a:ea typeface="AT*Arabia"/>
                <a:cs typeface="Times New Roman"/>
              </a:rPr>
              <a:t>priamym </a:t>
            </a:r>
            <a:r>
              <a:rPr lang="sk-SK" sz="4100" b="1" dirty="0">
                <a:solidFill>
                  <a:srgbClr val="C00000"/>
                </a:solidFill>
                <a:latin typeface="Times New Roman"/>
                <a:ea typeface="AT*Arabia"/>
                <a:cs typeface="Times New Roman"/>
              </a:rPr>
              <a:t>nazeraním na </a:t>
            </a:r>
            <a:r>
              <a:rPr lang="sk-SK" sz="4100" b="1" dirty="0" smtClean="0">
                <a:solidFill>
                  <a:srgbClr val="C00000"/>
                </a:solidFill>
                <a:latin typeface="Times New Roman"/>
                <a:ea typeface="AT*Arabia"/>
                <a:cs typeface="Times New Roman"/>
              </a:rPr>
              <a:t>Božiu </a:t>
            </a:r>
            <a:r>
              <a:rPr lang="sk-SK" sz="4100" b="1" dirty="0">
                <a:solidFill>
                  <a:srgbClr val="C00000"/>
                </a:solidFill>
                <a:latin typeface="Times New Roman"/>
                <a:ea typeface="AT*Arabia"/>
                <a:cs typeface="Times New Roman"/>
              </a:rPr>
              <a:t>tvár</a:t>
            </a:r>
            <a:r>
              <a:rPr lang="sk-SK" sz="4100" dirty="0">
                <a:latin typeface="Times New Roman"/>
                <a:ea typeface="AT*Arabia"/>
                <a:cs typeface="Times New Roman"/>
              </a:rPr>
              <a:t>. </a:t>
            </a:r>
            <a:endParaRPr lang="sk-SK" sz="4100" dirty="0" smtClean="0">
              <a:latin typeface="Times New Roman"/>
              <a:ea typeface="AT*Arabia"/>
              <a:cs typeface="Times New Roman"/>
            </a:endParaRPr>
          </a:p>
          <a:p>
            <a:pPr lvl="1" indent="0" algn="ctr">
              <a:lnSpc>
                <a:spcPct val="115000"/>
              </a:lnSpc>
              <a:buNone/>
            </a:pPr>
            <a:endParaRPr lang="sk-SK" sz="1100" dirty="0">
              <a:latin typeface="Times New Roman"/>
              <a:ea typeface="AT*Arabia"/>
              <a:cs typeface="Times New Roman"/>
            </a:endParaRPr>
          </a:p>
          <a:p>
            <a:pPr lvl="1" indent="0" algn="ctr">
              <a:lnSpc>
                <a:spcPct val="115000"/>
              </a:lnSpc>
              <a:buNone/>
            </a:pPr>
            <a:r>
              <a:rPr lang="sk-SK" sz="4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T*Arabia"/>
                <a:cs typeface="Times New Roman"/>
              </a:rPr>
              <a:t>V nebi bude človek Boha poznávať </a:t>
            </a:r>
            <a:r>
              <a:rPr lang="sk-SK" sz="4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T*Arabia"/>
                <a:cs typeface="Times New Roman"/>
              </a:rPr>
              <a:t>vo svetle Jeho večnej </a:t>
            </a:r>
            <a:r>
              <a:rPr lang="sk-SK" sz="4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T*Arabia"/>
                <a:cs typeface="Times New Roman"/>
              </a:rPr>
              <a:t>slávy.</a:t>
            </a:r>
            <a:r>
              <a:rPr lang="sk-SK" sz="4100" dirty="0" smtClean="0">
                <a:latin typeface="Times New Roman"/>
                <a:ea typeface="AT*Arabia"/>
                <a:cs typeface="Times New Roman"/>
              </a:rPr>
              <a:t> </a:t>
            </a:r>
            <a:endParaRPr lang="sk-SK" sz="4100" dirty="0"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buNone/>
            </a:pPr>
            <a:endParaRPr lang="sk-SK" sz="1100" i="1" dirty="0" smtClean="0">
              <a:latin typeface="Times New Roman"/>
              <a:ea typeface="AT*Arabia"/>
              <a:cs typeface="Times New Roman"/>
            </a:endParaRPr>
          </a:p>
          <a:p>
            <a:pPr indent="0" algn="ctr">
              <a:lnSpc>
                <a:spcPct val="115000"/>
              </a:lnSpc>
              <a:buNone/>
            </a:pPr>
            <a:r>
              <a:rPr lang="sk-SK" sz="4600" i="1" dirty="0" smtClean="0">
                <a:latin typeface="Times New Roman"/>
                <a:ea typeface="AT*Arabia"/>
                <a:cs typeface="Times New Roman"/>
              </a:rPr>
              <a:t>„</a:t>
            </a:r>
            <a:r>
              <a:rPr lang="sk-SK" sz="4600" b="1" i="1" dirty="0">
                <a:latin typeface="Times New Roman"/>
                <a:ea typeface="AT*Arabia"/>
                <a:cs typeface="Times New Roman"/>
              </a:rPr>
              <a:t>Teraz vidíme len nejasne</a:t>
            </a:r>
            <a:r>
              <a:rPr lang="sk-SK" sz="4600" i="1" dirty="0">
                <a:latin typeface="Times New Roman"/>
                <a:ea typeface="AT*Arabia"/>
                <a:cs typeface="Times New Roman"/>
              </a:rPr>
              <a:t>, akoby v zrkadle, no </a:t>
            </a:r>
            <a:r>
              <a:rPr lang="sk-SK" sz="4600" b="1" i="1" dirty="0">
                <a:latin typeface="Times New Roman"/>
                <a:ea typeface="AT*Arabia"/>
                <a:cs typeface="Times New Roman"/>
              </a:rPr>
              <a:t>potom z tváre do tváre.</a:t>
            </a:r>
            <a:r>
              <a:rPr lang="sk-SK" sz="4600" i="1" dirty="0">
                <a:latin typeface="Times New Roman"/>
                <a:ea typeface="AT*Arabia"/>
                <a:cs typeface="Times New Roman"/>
              </a:rPr>
              <a:t> Teraz </a:t>
            </a:r>
            <a:r>
              <a:rPr lang="sk-SK" sz="4600" i="1" dirty="0" smtClean="0">
                <a:latin typeface="Times New Roman"/>
                <a:ea typeface="AT*Arabia"/>
                <a:cs typeface="Times New Roman"/>
              </a:rPr>
              <a:t>poznávam </a:t>
            </a:r>
            <a:r>
              <a:rPr lang="sk-SK" sz="4600" i="1" dirty="0">
                <a:latin typeface="Times New Roman"/>
                <a:ea typeface="AT*Arabia"/>
                <a:cs typeface="Times New Roman"/>
              </a:rPr>
              <a:t>iba čiastočne, ale potom budem poznať tak, ako som </a:t>
            </a:r>
            <a:r>
              <a:rPr lang="sk-SK" sz="4600" i="1" dirty="0" smtClean="0">
                <a:latin typeface="Times New Roman"/>
                <a:ea typeface="AT*Arabia"/>
                <a:cs typeface="Times New Roman"/>
              </a:rPr>
              <a:t>aj ja </a:t>
            </a:r>
            <a:r>
              <a:rPr lang="sk-SK" sz="4600" i="1" dirty="0">
                <a:latin typeface="Times New Roman"/>
                <a:ea typeface="AT*Arabia"/>
                <a:cs typeface="Times New Roman"/>
              </a:rPr>
              <a:t>poznaný</a:t>
            </a:r>
            <a:r>
              <a:rPr lang="sk-SK" sz="4600" i="1" dirty="0" smtClean="0">
                <a:latin typeface="Times New Roman"/>
                <a:ea typeface="AT*Arabia"/>
                <a:cs typeface="Times New Roman"/>
              </a:rPr>
              <a:t>.“</a:t>
            </a:r>
            <a:r>
              <a:rPr lang="sk-SK" sz="4600" dirty="0" smtClean="0">
                <a:latin typeface="Times New Roman"/>
                <a:ea typeface="AT*Arabia"/>
              </a:rPr>
              <a:t> (</a:t>
            </a:r>
            <a:r>
              <a:rPr lang="sk-SK" sz="4600" i="1" dirty="0">
                <a:latin typeface="Times New Roman"/>
                <a:ea typeface="AT*Arabia"/>
              </a:rPr>
              <a:t>1Kor</a:t>
            </a:r>
            <a:r>
              <a:rPr lang="sk-SK" sz="4600" dirty="0">
                <a:latin typeface="Times New Roman"/>
                <a:ea typeface="AT*Arabia"/>
              </a:rPr>
              <a:t> 13, 12)</a:t>
            </a:r>
            <a:endParaRPr lang="sk-SK" sz="460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</a:rPr>
              <a:t>6.5. Nadprirodzené poznávanie existencie Boha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35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3793"/>
            <a:ext cx="11094253" cy="5304558"/>
          </a:xfrm>
        </p:spPr>
        <p:txBody>
          <a:bodyPr>
            <a:normAutofit fontScale="85000" lnSpcReduction="20000"/>
          </a:bodyPr>
          <a:lstStyle/>
          <a:p>
            <a:pPr fontAlgn="base" hangingPunct="0"/>
            <a:r>
              <a:rPr lang="sk-SK" sz="3200" b="1" dirty="0" smtClean="0"/>
              <a:t>Pre </a:t>
            </a:r>
            <a:r>
              <a:rPr lang="sk-SK" sz="3200" b="1" dirty="0"/>
              <a:t>priblíženie nadprirodzeného poznávania pravdy o Bohu</a:t>
            </a:r>
            <a:r>
              <a:rPr lang="sk-SK" sz="3200" dirty="0"/>
              <a:t> </a:t>
            </a:r>
            <a:r>
              <a:rPr lang="sk-SK" sz="3200" dirty="0" smtClean="0"/>
              <a:t> </a:t>
            </a:r>
            <a:r>
              <a:rPr lang="sk-SK" sz="3200" u="sng" dirty="0" smtClean="0"/>
              <a:t>si predstavme</a:t>
            </a:r>
            <a:r>
              <a:rPr lang="sk-SK" sz="3200" u="sng" dirty="0"/>
              <a:t>, že</a:t>
            </a:r>
            <a:r>
              <a:rPr lang="sk-SK" sz="3200" dirty="0"/>
              <a:t>:</a:t>
            </a:r>
          </a:p>
          <a:p>
            <a:pPr marL="109728" indent="0" fontAlgn="base" hangingPunct="0">
              <a:buNone/>
            </a:pPr>
            <a:endParaRPr lang="sk-SK" sz="1200" dirty="0" smtClean="0"/>
          </a:p>
          <a:p>
            <a:pPr marL="109728" indent="0" fontAlgn="base" hangingPunct="0">
              <a:buNone/>
            </a:pPr>
            <a:r>
              <a:rPr lang="sk-SK" sz="3200" dirty="0" smtClean="0"/>
              <a:t> 	-  </a:t>
            </a:r>
            <a:r>
              <a:rPr lang="sk-SK" sz="3200" b="1" dirty="0" smtClean="0"/>
              <a:t>Sochár</a:t>
            </a:r>
            <a:r>
              <a:rPr lang="sk-SK" sz="3200" b="1" dirty="0"/>
              <a:t>, autor sochy</a:t>
            </a:r>
            <a:r>
              <a:rPr lang="sk-SK" sz="3200" b="1" dirty="0">
                <a:solidFill>
                  <a:srgbClr val="C00000"/>
                </a:solidFill>
              </a:rPr>
              <a:t> pošle k obdivovateľom svojho diela </a:t>
            </a:r>
            <a:r>
              <a:rPr lang="sk-SK" sz="3200" b="1" dirty="0" smtClean="0">
                <a:solidFill>
                  <a:srgbClr val="C00000"/>
                </a:solidFill>
              </a:rPr>
              <a:t>		   učňa</a:t>
            </a:r>
            <a:r>
              <a:rPr lang="sk-SK" sz="3200" b="1" dirty="0">
                <a:solidFill>
                  <a:srgbClr val="C00000"/>
                </a:solidFill>
              </a:rPr>
              <a:t>, </a:t>
            </a:r>
            <a:r>
              <a:rPr lang="sk-SK" sz="3200" dirty="0"/>
              <a:t>aby </a:t>
            </a:r>
            <a:r>
              <a:rPr lang="sk-SK" sz="3200" dirty="0" smtClean="0"/>
              <a:t>ľuďom </a:t>
            </a:r>
            <a:r>
              <a:rPr lang="sk-SK" sz="3200" dirty="0"/>
              <a:t>trochu </a:t>
            </a:r>
            <a:r>
              <a:rPr lang="sk-SK" sz="3200" u="sng" dirty="0"/>
              <a:t>predstavil a priblížil jeho dielo</a:t>
            </a:r>
            <a:r>
              <a:rPr lang="sk-SK" sz="3200" dirty="0"/>
              <a:t>, </a:t>
            </a:r>
            <a:r>
              <a:rPr lang="sk-SK" sz="3200" dirty="0" smtClean="0"/>
              <a:t>	   	   prípadne im </a:t>
            </a:r>
            <a:r>
              <a:rPr lang="sk-SK" sz="3200" u="sng" dirty="0"/>
              <a:t>načrtol aj profil autora</a:t>
            </a:r>
            <a:r>
              <a:rPr lang="sk-SK" sz="3200" dirty="0"/>
              <a:t>... </a:t>
            </a:r>
          </a:p>
          <a:p>
            <a:pPr fontAlgn="base" hangingPunct="0">
              <a:spcBef>
                <a:spcPts val="1200"/>
              </a:spcBef>
            </a:pPr>
            <a:r>
              <a:rPr lang="sk-SK" sz="3200" dirty="0" smtClean="0"/>
              <a:t>Ľudia </a:t>
            </a:r>
            <a:r>
              <a:rPr lang="sk-SK" sz="3200" dirty="0"/>
              <a:t>tak môžu pravdu o diele a o autorovi poznávať </a:t>
            </a:r>
            <a:r>
              <a:rPr lang="sk-SK" sz="3200" b="1" dirty="0">
                <a:solidFill>
                  <a:srgbClr val="FF0000"/>
                </a:solidFill>
              </a:rPr>
              <a:t>už nie len z pohľadu na sochu</a:t>
            </a:r>
            <a:r>
              <a:rPr lang="sk-SK" sz="3200" dirty="0"/>
              <a:t> </a:t>
            </a:r>
            <a:r>
              <a:rPr lang="sk-SK" sz="3200" dirty="0" smtClean="0"/>
              <a:t>(</a:t>
            </a:r>
            <a:r>
              <a:rPr lang="sk-SK" sz="3200" dirty="0"/>
              <a:t>prirodzené poznávanie), </a:t>
            </a:r>
            <a:r>
              <a:rPr lang="sk-SK" sz="3200" b="1" dirty="0">
                <a:solidFill>
                  <a:srgbClr val="FF0000"/>
                </a:solidFill>
              </a:rPr>
              <a:t>ale aj zo svedectva </a:t>
            </a:r>
            <a:r>
              <a:rPr lang="sk-SK" sz="3200" b="1" dirty="0" smtClean="0">
                <a:solidFill>
                  <a:srgbClr val="FF0000"/>
                </a:solidFill>
              </a:rPr>
              <a:t>posla, </a:t>
            </a:r>
            <a:r>
              <a:rPr lang="sk-SK" sz="3200" b="1" dirty="0"/>
              <a:t>ktorý autora pozná</a:t>
            </a:r>
            <a:r>
              <a:rPr lang="sk-SK" sz="3200" dirty="0"/>
              <a:t>. </a:t>
            </a:r>
            <a:endParaRPr lang="sk-SK" sz="3200" dirty="0" smtClean="0"/>
          </a:p>
          <a:p>
            <a:pPr fontAlgn="base" hangingPunct="0">
              <a:spcBef>
                <a:spcPts val="1800"/>
              </a:spcBef>
            </a:pPr>
            <a:r>
              <a:rPr lang="sk-SK" sz="3200" b="1" dirty="0" smtClean="0"/>
              <a:t>Ich</a:t>
            </a:r>
            <a:r>
              <a:rPr lang="sk-SK" sz="3200" b="1" dirty="0"/>
              <a:t>	</a:t>
            </a:r>
            <a:r>
              <a:rPr lang="sk-SK" sz="3200" b="1" dirty="0" smtClean="0"/>
              <a:t>poznanie </a:t>
            </a:r>
            <a:r>
              <a:rPr lang="sk-SK" sz="3200" b="1" dirty="0"/>
              <a:t>však ešte stále nie je priame, ale len sprostredkované </a:t>
            </a:r>
            <a:r>
              <a:rPr lang="sk-SK" sz="3200" dirty="0"/>
              <a:t>skrze posla, </a:t>
            </a:r>
            <a:r>
              <a:rPr lang="sk-SK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ktorému </a:t>
            </a:r>
            <a:r>
              <a:rPr lang="sk-SK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sk-SK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potrebné vierou uveriť</a:t>
            </a:r>
            <a:r>
              <a:rPr lang="sk-SK" sz="3200" b="1" dirty="0">
                <a:solidFill>
                  <a:srgbClr val="00B050"/>
                </a:solidFill>
              </a:rPr>
              <a:t>. </a:t>
            </a:r>
            <a:endParaRPr lang="sk-SK" sz="3200" b="1" dirty="0" smtClean="0">
              <a:solidFill>
                <a:srgbClr val="00B050"/>
              </a:solidFill>
            </a:endParaRPr>
          </a:p>
          <a:p>
            <a:pPr marL="109728" indent="0" algn="ctr" fontAlgn="base" hangingPunct="0">
              <a:spcBef>
                <a:spcPts val="1800"/>
              </a:spcBef>
              <a:buNone/>
            </a:pPr>
            <a:r>
              <a:rPr lang="sk-SK" sz="3200" b="1" dirty="0" smtClean="0"/>
              <a:t>	  </a:t>
            </a:r>
            <a:r>
              <a:rPr lang="sk-SK" sz="3300" b="1" dirty="0" smtClean="0"/>
              <a:t>Tu </a:t>
            </a:r>
            <a:r>
              <a:rPr lang="sk-SK" sz="3300" b="1" dirty="0"/>
              <a:t>sa nám črtá </a:t>
            </a:r>
            <a:r>
              <a:rPr lang="sk-SK" sz="3300" b="1" dirty="0">
                <a:solidFill>
                  <a:srgbClr val="0070C0"/>
                </a:solidFill>
              </a:rPr>
              <a:t>analógia nadprirodzeného poznávania 	</a:t>
            </a:r>
            <a:r>
              <a:rPr lang="sk-SK" sz="3300" b="1" dirty="0" smtClean="0">
                <a:solidFill>
                  <a:srgbClr val="0070C0"/>
                </a:solidFill>
              </a:rPr>
              <a:t>	Zjavenej </a:t>
            </a:r>
            <a:r>
              <a:rPr lang="sk-SK" sz="3300" b="1" dirty="0">
                <a:solidFill>
                  <a:srgbClr val="0070C0"/>
                </a:solidFill>
              </a:rPr>
              <a:t>pravdy o Bohu </a:t>
            </a:r>
            <a:r>
              <a:rPr lang="sk-SK" sz="3300" b="1" u="sng" dirty="0">
                <a:solidFill>
                  <a:srgbClr val="0070C0"/>
                </a:solidFill>
              </a:rPr>
              <a:t>skrze vieru</a:t>
            </a:r>
            <a:r>
              <a:rPr lang="sk-SK" sz="33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</a:rPr>
              <a:t>6.5. Nadprirodzené poznávanie existencie Boha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25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99" y="1177159"/>
            <a:ext cx="11094253" cy="5118538"/>
          </a:xfrm>
        </p:spPr>
        <p:txBody>
          <a:bodyPr>
            <a:normAutofit/>
          </a:bodyPr>
          <a:lstStyle/>
          <a:p>
            <a:pPr fontAlgn="base" hangingPunct="0"/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SOCHÁR:</a:t>
            </a:r>
            <a:r>
              <a:rPr lang="sk-SK" sz="2800" dirty="0" smtClean="0"/>
              <a:t> </a:t>
            </a:r>
            <a:r>
              <a:rPr lang="sk-SK" sz="2800" dirty="0"/>
              <a:t>	</a:t>
            </a:r>
            <a:endParaRPr lang="sk-SK" sz="2800" dirty="0" smtClean="0"/>
          </a:p>
          <a:p>
            <a:pPr fontAlgn="base" hangingPunct="0">
              <a:spcBef>
                <a:spcPts val="2400"/>
              </a:spcBef>
            </a:pPr>
            <a:r>
              <a:rPr lang="sk-SK" sz="2800" b="1" dirty="0" smtClean="0"/>
              <a:t>Ak </a:t>
            </a:r>
            <a:r>
              <a:rPr lang="sk-SK" sz="2800" b="1" dirty="0"/>
              <a:t>však k ľuďom príde a prihovorí sa im 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sám</a:t>
            </a:r>
            <a:r>
              <a:rPr lang="sk-SK" sz="2800" b="1" dirty="0" smtClean="0"/>
              <a:t> </a:t>
            </a:r>
            <a:r>
              <a:rPr lang="sk-SK" sz="2800" b="1" dirty="0">
                <a:solidFill>
                  <a:schemeClr val="accent6">
                    <a:lumMod val="75000"/>
                  </a:schemeClr>
                </a:solidFill>
              </a:rPr>
              <a:t>majster sochár</a:t>
            </a:r>
            <a:r>
              <a:rPr lang="sk-SK" sz="2800" dirty="0"/>
              <a:t>, </a:t>
            </a:r>
            <a:endParaRPr lang="sk-SK" sz="2800" dirty="0" smtClean="0"/>
          </a:p>
          <a:p>
            <a:pPr marL="109728" indent="0" fontAlgn="base" hangingPunct="0">
              <a:spcBef>
                <a:spcPts val="2400"/>
              </a:spcBef>
              <a:buNone/>
            </a:pPr>
            <a:r>
              <a:rPr lang="sk-SK" sz="2800" dirty="0" smtClean="0"/>
              <a:t>	</a:t>
            </a:r>
            <a:r>
              <a:rPr lang="sk-SK" sz="3200" dirty="0" smtClean="0"/>
              <a:t>- ľudia </a:t>
            </a:r>
            <a:r>
              <a:rPr lang="sk-SK" sz="3200" dirty="0"/>
              <a:t>ho </a:t>
            </a:r>
            <a:r>
              <a:rPr lang="sk-SK" sz="3200" dirty="0" smtClean="0"/>
              <a:t>budú </a:t>
            </a:r>
            <a:r>
              <a:rPr lang="sk-SK" sz="3200" dirty="0"/>
              <a:t>vidieť z tváre do tváre, </a:t>
            </a:r>
            <a:r>
              <a:rPr lang="sk-SK" sz="3200" dirty="0" smtClean="0"/>
              <a:t>			  	   budú </a:t>
            </a:r>
            <a:r>
              <a:rPr lang="sk-SK" sz="3200" dirty="0"/>
              <a:t>mu môcť klásť </a:t>
            </a:r>
            <a:r>
              <a:rPr lang="sk-SK" sz="3200" dirty="0" smtClean="0"/>
              <a:t>otázky </a:t>
            </a:r>
            <a:r>
              <a:rPr lang="sk-SK" sz="3200" dirty="0"/>
              <a:t>a 	</a:t>
            </a:r>
            <a:r>
              <a:rPr lang="sk-SK" sz="3200" dirty="0" smtClean="0"/>
              <a:t>				 	   </a:t>
            </a:r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</a:rPr>
              <a:t>poznanie</a:t>
            </a:r>
            <a:r>
              <a:rPr lang="sk-SK" sz="3200" dirty="0">
                <a:solidFill>
                  <a:schemeClr val="accent6">
                    <a:lumMod val="75000"/>
                  </a:schemeClr>
                </a:solidFill>
              </a:rPr>
              <a:t>, ktoré takto </a:t>
            </a:r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</a:rPr>
              <a:t>nadobudnú</a:t>
            </a:r>
            <a:r>
              <a:rPr lang="sk-SK" sz="3200" dirty="0">
                <a:solidFill>
                  <a:schemeClr val="accent6">
                    <a:lumMod val="75000"/>
                  </a:schemeClr>
                </a:solidFill>
              </a:rPr>
              <a:t>, bude </a:t>
            </a:r>
            <a:r>
              <a:rPr lang="sk-SK" sz="3200" b="1" u="sng" dirty="0">
                <a:solidFill>
                  <a:schemeClr val="accent6">
                    <a:lumMod val="75000"/>
                  </a:schemeClr>
                </a:solidFill>
              </a:rPr>
              <a:t>priame a jasné</a:t>
            </a:r>
            <a:r>
              <a:rPr lang="sk-SK" sz="3200" dirty="0"/>
              <a:t>. </a:t>
            </a:r>
            <a:endParaRPr lang="sk-SK" sz="3200" dirty="0" smtClean="0"/>
          </a:p>
          <a:p>
            <a:pPr fontAlgn="base" hangingPunct="0">
              <a:spcBef>
                <a:spcPts val="2400"/>
              </a:spcBef>
            </a:pPr>
            <a:r>
              <a:rPr lang="sk-SK" sz="2800" b="1" dirty="0" smtClean="0"/>
              <a:t>Takýto </a:t>
            </a:r>
            <a:r>
              <a:rPr lang="sk-SK" sz="2800" b="1" dirty="0"/>
              <a:t>druh poznávania môžeme analogicky </a:t>
            </a:r>
            <a:r>
              <a:rPr lang="sk-SK" sz="2800" b="1" dirty="0" smtClean="0"/>
              <a:t>prirovnať už k</a:t>
            </a:r>
            <a:r>
              <a:rPr lang="sk-SK" sz="2800" b="1" dirty="0"/>
              <a:t> </a:t>
            </a:r>
            <a:r>
              <a:rPr lang="sk-SK" sz="2800" b="1" dirty="0" smtClean="0"/>
              <a:t>		</a:t>
            </a:r>
            <a:r>
              <a:rPr lang="sk-SK" sz="3600" b="1" dirty="0" smtClean="0">
                <a:solidFill>
                  <a:srgbClr val="0070C0"/>
                </a:solidFill>
              </a:rPr>
              <a:t>nadprirodzenému </a:t>
            </a:r>
            <a:r>
              <a:rPr lang="sk-SK" sz="3600" b="1" dirty="0">
                <a:solidFill>
                  <a:srgbClr val="0070C0"/>
                </a:solidFill>
              </a:rPr>
              <a:t>poznávaniu </a:t>
            </a:r>
            <a:r>
              <a:rPr lang="sk-SK" sz="3600" b="1" dirty="0" smtClean="0">
                <a:solidFill>
                  <a:srgbClr val="0070C0"/>
                </a:solidFill>
              </a:rPr>
              <a:t>Boha, </a:t>
            </a:r>
            <a:r>
              <a:rPr lang="sk-SK" sz="3600" b="1" dirty="0">
                <a:solidFill>
                  <a:srgbClr val="0070C0"/>
                </a:solidFill>
              </a:rPr>
              <a:t>	</a:t>
            </a:r>
            <a:r>
              <a:rPr lang="sk-SK" sz="3600" b="1" dirty="0" smtClean="0">
                <a:solidFill>
                  <a:srgbClr val="0070C0"/>
                </a:solidFill>
              </a:rPr>
              <a:t>		</a:t>
            </a:r>
            <a:r>
              <a:rPr lang="sk-SK" sz="3600" b="1" u="sng" dirty="0" smtClean="0">
                <a:solidFill>
                  <a:srgbClr val="0070C0"/>
                </a:solidFill>
              </a:rPr>
              <a:t>skrze </a:t>
            </a:r>
            <a:r>
              <a:rPr lang="sk-SK" sz="3600" b="1" u="sng" dirty="0">
                <a:solidFill>
                  <a:srgbClr val="0070C0"/>
                </a:solidFill>
              </a:rPr>
              <a:t>priame nazeranie na </a:t>
            </a:r>
            <a:r>
              <a:rPr lang="sk-SK" sz="3600" b="1" u="sng" dirty="0" smtClean="0">
                <a:solidFill>
                  <a:srgbClr val="0070C0"/>
                </a:solidFill>
              </a:rPr>
              <a:t>neho</a:t>
            </a:r>
            <a:r>
              <a:rPr lang="sk-SK" sz="3600" b="1" dirty="0">
                <a:solidFill>
                  <a:srgbClr val="0070C0"/>
                </a:solidFill>
              </a:rPr>
              <a:t>.</a:t>
            </a:r>
            <a:endParaRPr lang="sk-SK" sz="3600" dirty="0">
              <a:solidFill>
                <a:srgbClr val="0070C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</a:rPr>
              <a:t>6.5. Nadprirodzené poznávanie existencie Boha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0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719" y="1219198"/>
            <a:ext cx="11094253" cy="5538953"/>
          </a:xfrm>
        </p:spPr>
        <p:txBody>
          <a:bodyPr>
            <a:normAutofit/>
          </a:bodyPr>
          <a:lstStyle/>
          <a:p>
            <a:pPr fontAlgn="base" hangingPunct="0"/>
            <a:r>
              <a:rPr lang="sk-SK" sz="2800" dirty="0" smtClean="0"/>
              <a:t>	Na </a:t>
            </a:r>
            <a:r>
              <a:rPr lang="sk-SK" sz="2800" dirty="0"/>
              <a:t>uvedených príkladoch sme si mohli všimnúť, </a:t>
            </a:r>
            <a:r>
              <a:rPr lang="sk-SK" sz="2800" dirty="0" smtClean="0"/>
              <a:t>že 			- </a:t>
            </a:r>
            <a:r>
              <a:rPr lang="sk-SK" sz="2800" b="1" dirty="0" smtClean="0"/>
              <a:t>ak </a:t>
            </a:r>
            <a:r>
              <a:rPr lang="sk-SK" sz="2800" b="1" dirty="0"/>
              <a:t>pri </a:t>
            </a:r>
            <a:r>
              <a:rPr lang="sk-SK" sz="2800" b="1" dirty="0">
                <a:solidFill>
                  <a:srgbClr val="0070C0"/>
                </a:solidFill>
              </a:rPr>
              <a:t>prirodzenom, rozumovom poznávaní</a:t>
            </a:r>
            <a:r>
              <a:rPr lang="sk-SK" sz="2800" b="1" dirty="0"/>
              <a:t> pravdy o Bohu </a:t>
            </a:r>
            <a:r>
              <a:rPr lang="sk-SK" sz="2800" b="1" dirty="0">
                <a:solidFill>
                  <a:srgbClr val="FF0000"/>
                </a:solidFill>
              </a:rPr>
              <a:t>vychádza v ústrety pravde </a:t>
            </a:r>
            <a:r>
              <a:rPr lang="sk-SK" sz="2800" b="1" u="sng" dirty="0">
                <a:solidFill>
                  <a:srgbClr val="FF0000"/>
                </a:solidFill>
              </a:rPr>
              <a:t>človek</a:t>
            </a:r>
            <a:r>
              <a:rPr lang="sk-SK" sz="2800" b="1" dirty="0">
                <a:solidFill>
                  <a:srgbClr val="FF0000"/>
                </a:solidFill>
              </a:rPr>
              <a:t>, </a:t>
            </a:r>
            <a:endParaRPr lang="sk-SK" sz="2800" b="1" dirty="0" smtClean="0">
              <a:solidFill>
                <a:srgbClr val="FF0000"/>
              </a:solidFill>
            </a:endParaRPr>
          </a:p>
          <a:p>
            <a:pPr marL="109728" indent="0" fontAlgn="base" hangingPunct="0">
              <a:buNone/>
            </a:pPr>
            <a:r>
              <a:rPr lang="sk-SK" sz="2800" b="1" dirty="0">
                <a:solidFill>
                  <a:srgbClr val="FF0000"/>
                </a:solidFill>
              </a:rPr>
              <a:t>	</a:t>
            </a:r>
            <a:r>
              <a:rPr lang="sk-SK" sz="2800" b="1" dirty="0" smtClean="0">
                <a:solidFill>
                  <a:srgbClr val="FF0000"/>
                </a:solidFill>
              </a:rPr>
              <a:t>- </a:t>
            </a:r>
            <a:r>
              <a:rPr lang="sk-SK" sz="2800" b="1" dirty="0" smtClean="0"/>
              <a:t>tak </a:t>
            </a:r>
            <a:r>
              <a:rPr lang="sk-SK" sz="2800" b="1" dirty="0">
                <a:solidFill>
                  <a:srgbClr val="0070C0"/>
                </a:solidFill>
              </a:rPr>
              <a:t>v Božom zjavení a v blaženom nazeraní</a:t>
            </a:r>
            <a:r>
              <a:rPr lang="sk-SK" sz="2800" b="1" dirty="0"/>
              <a:t> na </a:t>
            </a:r>
            <a:r>
              <a:rPr lang="sk-SK" sz="2800" b="1" dirty="0" smtClean="0"/>
              <a:t>Boha,   </a:t>
            </a:r>
          </a:p>
          <a:p>
            <a:pPr marL="109728" indent="0" fontAlgn="base" hangingPunct="0">
              <a:buNone/>
            </a:pPr>
            <a:r>
              <a:rPr lang="sk-SK" sz="2800" b="1" dirty="0" smtClean="0"/>
              <a:t>   </a:t>
            </a:r>
            <a:r>
              <a:rPr lang="sk-SK" sz="2800" b="1" dirty="0" smtClean="0">
                <a:solidFill>
                  <a:srgbClr val="FF0000"/>
                </a:solidFill>
              </a:rPr>
              <a:t>vychádza </a:t>
            </a:r>
            <a:r>
              <a:rPr lang="sk-SK" sz="2800" b="1" dirty="0">
                <a:solidFill>
                  <a:srgbClr val="FF0000"/>
                </a:solidFill>
              </a:rPr>
              <a:t>v ústrety poznávajúcemu človeku </a:t>
            </a:r>
            <a:r>
              <a:rPr lang="sk-SK" sz="2800" b="1" u="sng" dirty="0">
                <a:solidFill>
                  <a:srgbClr val="FF0000"/>
                </a:solidFill>
              </a:rPr>
              <a:t>sám </a:t>
            </a:r>
            <a:r>
              <a:rPr lang="sk-SK" sz="2800" b="1" u="sng" dirty="0" smtClean="0">
                <a:solidFill>
                  <a:srgbClr val="FF0000"/>
                </a:solidFill>
              </a:rPr>
              <a:t>Boh</a:t>
            </a:r>
            <a:r>
              <a:rPr lang="sk-SK" sz="2800" b="1" dirty="0" smtClean="0">
                <a:solidFill>
                  <a:srgbClr val="FF0000"/>
                </a:solidFill>
              </a:rPr>
              <a:t>.</a:t>
            </a:r>
            <a:endParaRPr lang="sk-SK" sz="2800" dirty="0" smtClean="0">
              <a:solidFill>
                <a:srgbClr val="FF0000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sk-SK" sz="2800" b="1" dirty="0" smtClean="0"/>
              <a:t>Keďže </a:t>
            </a:r>
            <a:r>
              <a:rPr lang="sk-SK" sz="2800" b="1" u="sng" dirty="0" smtClean="0"/>
              <a:t>pravda </a:t>
            </a:r>
            <a:r>
              <a:rPr lang="sk-SK" sz="2800" b="1" u="sng" dirty="0"/>
              <a:t>o existencii Boha</a:t>
            </a:r>
            <a:r>
              <a:rPr lang="sk-SK" sz="2800" b="1" dirty="0"/>
              <a:t> </a:t>
            </a:r>
            <a:r>
              <a:rPr lang="sk-SK" sz="2800" b="1" dirty="0" smtClean="0"/>
              <a:t>nie </a:t>
            </a:r>
            <a:r>
              <a:rPr lang="sk-SK" sz="2800" b="1" dirty="0"/>
              <a:t>je len predmetom </a:t>
            </a:r>
            <a:r>
              <a:rPr lang="sk-SK" sz="2800" b="1" dirty="0" smtClean="0"/>
              <a:t>ľudského - </a:t>
            </a:r>
            <a:r>
              <a:rPr lang="sk-SK" sz="2800" b="1" dirty="0">
                <a:solidFill>
                  <a:srgbClr val="0070C0"/>
                </a:solidFill>
              </a:rPr>
              <a:t>rozumového poznávania</a:t>
            </a:r>
            <a:r>
              <a:rPr lang="sk-SK" sz="2800" b="1" dirty="0"/>
              <a:t>, ale aj </a:t>
            </a:r>
            <a:r>
              <a:rPr lang="sk-SK" sz="2800" b="1" dirty="0">
                <a:solidFill>
                  <a:srgbClr val="0070C0"/>
                </a:solidFill>
              </a:rPr>
              <a:t>predmetom nadprirodzenej viery</a:t>
            </a:r>
            <a:r>
              <a:rPr lang="sk-SK" sz="2800" b="1" dirty="0"/>
              <a:t> </a:t>
            </a:r>
            <a:r>
              <a:rPr lang="sk-SK" sz="2800" b="1" dirty="0" smtClean="0"/>
              <a:t>človeka, </a:t>
            </a:r>
          </a:p>
          <a:p>
            <a:pPr algn="ctr">
              <a:spcBef>
                <a:spcPts val="600"/>
              </a:spcBef>
            </a:pPr>
            <a:r>
              <a:rPr lang="sk-SK" sz="2800" b="1" dirty="0" smtClean="0"/>
              <a:t>Cirkev </a:t>
            </a:r>
            <a:r>
              <a:rPr lang="sk-SK" sz="2800" dirty="0"/>
              <a:t>(ktorá má od Krista poverenie vyjadrovať sa k veciam viery a mravov) </a:t>
            </a:r>
            <a:r>
              <a:rPr lang="sk-SK" sz="2800" b="1" dirty="0" smtClean="0"/>
              <a:t>kladie</a:t>
            </a:r>
            <a:r>
              <a:rPr lang="sk-SK" sz="2800" dirty="0" smtClean="0"/>
              <a:t> </a:t>
            </a:r>
            <a:r>
              <a:rPr lang="sk-SK" sz="2800" b="1" dirty="0" smtClean="0"/>
              <a:t>túto </a:t>
            </a:r>
            <a:r>
              <a:rPr lang="sk-SK" sz="2800" b="1" dirty="0"/>
              <a:t>pravdu viery </a:t>
            </a:r>
            <a:r>
              <a:rPr lang="sk-SK" sz="2800" b="1" dirty="0" smtClean="0"/>
              <a:t>na </a:t>
            </a:r>
            <a:r>
              <a:rPr lang="sk-SK" sz="2800" b="1" dirty="0"/>
              <a:t>úplný začiatok svojho vyznania viery</a:t>
            </a:r>
            <a:r>
              <a:rPr lang="sk-SK" sz="2800" dirty="0"/>
              <a:t>: </a:t>
            </a:r>
            <a:r>
              <a:rPr lang="sk-SK" sz="3200" dirty="0">
                <a:solidFill>
                  <a:srgbClr val="C00000"/>
                </a:solidFill>
              </a:rPr>
              <a:t>„</a:t>
            </a:r>
            <a:r>
              <a:rPr lang="sk-SK" sz="3200" b="1" i="1" dirty="0">
                <a:solidFill>
                  <a:srgbClr val="C00000"/>
                </a:solidFill>
              </a:rPr>
              <a:t>Verím v jedného Boha</a:t>
            </a:r>
            <a:r>
              <a:rPr lang="sk-SK" sz="3200" dirty="0">
                <a:solidFill>
                  <a:srgbClr val="C00000"/>
                </a:solidFill>
              </a:rPr>
              <a:t>.“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</a:rPr>
              <a:t>6.5. Nadprirodzené poznávanie existencie Boha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51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906" y="1149661"/>
            <a:ext cx="11094253" cy="279171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3200" b="1" dirty="0"/>
              <a:t>Sv. Písmo</a:t>
            </a:r>
            <a:r>
              <a:rPr lang="sk-SK" sz="3200" dirty="0"/>
              <a:t> nám dosvedčuje, že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viera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existenciu Boha je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neodmysliteľnou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podmienkou spásy</a:t>
            </a:r>
            <a:r>
              <a:rPr lang="sk-SK" sz="3200" dirty="0"/>
              <a:t>: </a:t>
            </a:r>
            <a:endParaRPr lang="sk-SK" sz="3200" dirty="0" smtClean="0"/>
          </a:p>
          <a:p>
            <a:pPr marL="109728" indent="0">
              <a:buNone/>
            </a:pPr>
            <a:r>
              <a:rPr lang="sk-SK" sz="3200" i="1" dirty="0"/>
              <a:t>	</a:t>
            </a:r>
            <a:r>
              <a:rPr lang="sk-SK" sz="3200" b="1" i="1" dirty="0" smtClean="0">
                <a:solidFill>
                  <a:srgbClr val="00B050"/>
                </a:solidFill>
              </a:rPr>
              <a:t>„</a:t>
            </a:r>
            <a:r>
              <a:rPr lang="sk-SK" sz="3200" b="1" i="1" dirty="0">
                <a:solidFill>
                  <a:srgbClr val="00B050"/>
                </a:solidFill>
              </a:rPr>
              <a:t>Bez viery je totiž nemožné páčiť sa Bohu. Lebo kto </a:t>
            </a:r>
            <a:r>
              <a:rPr lang="sk-SK" sz="3200" b="1" i="1" dirty="0" smtClean="0">
                <a:solidFill>
                  <a:srgbClr val="00B050"/>
                </a:solidFill>
              </a:rPr>
              <a:t>	prichádza </a:t>
            </a:r>
            <a:r>
              <a:rPr lang="sk-SK" sz="3200" b="1" i="1" dirty="0">
                <a:solidFill>
                  <a:srgbClr val="00B050"/>
                </a:solidFill>
              </a:rPr>
              <a:t>k Bohu, musí veriť, že je a že odmeňuje </a:t>
            </a:r>
            <a:r>
              <a:rPr lang="sk-SK" sz="3200" b="1" i="1" dirty="0" smtClean="0">
                <a:solidFill>
                  <a:srgbClr val="00B050"/>
                </a:solidFill>
              </a:rPr>
              <a:t>		tých</a:t>
            </a:r>
            <a:r>
              <a:rPr lang="sk-SK" sz="3200" b="1" i="1" dirty="0">
                <a:solidFill>
                  <a:srgbClr val="00B050"/>
                </a:solidFill>
              </a:rPr>
              <a:t>, čo </a:t>
            </a:r>
            <a:r>
              <a:rPr lang="sk-SK" sz="3200" b="1" i="1" dirty="0" smtClean="0">
                <a:solidFill>
                  <a:srgbClr val="00B050"/>
                </a:solidFill>
              </a:rPr>
              <a:t>ho </a:t>
            </a:r>
            <a:r>
              <a:rPr lang="sk-SK" sz="3200" b="1" i="1" dirty="0">
                <a:solidFill>
                  <a:srgbClr val="00B050"/>
                </a:solidFill>
              </a:rPr>
              <a:t>hľadajú.“ </a:t>
            </a:r>
            <a:r>
              <a:rPr lang="sk-SK" sz="2000" dirty="0"/>
              <a:t>(</a:t>
            </a:r>
            <a:r>
              <a:rPr lang="sk-SK" sz="2000" i="1" dirty="0" err="1"/>
              <a:t>Hebr</a:t>
            </a:r>
            <a:r>
              <a:rPr lang="sk-SK" sz="2000" dirty="0"/>
              <a:t> 11, 6)</a:t>
            </a:r>
            <a:endParaRPr lang="sk-SK" sz="2000" b="1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effectLst/>
              </a:rPr>
              <a:t>7. Dôležitosť nadprirodzenej viery v Boha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82867" y="3856969"/>
            <a:ext cx="109622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/>
              <a:t>Prvý vatikánsky koncil</a:t>
            </a:r>
            <a:r>
              <a:rPr lang="sk-SK" sz="3200" dirty="0"/>
              <a:t> 24. apríla 1870, túto </a:t>
            </a:r>
            <a:r>
              <a:rPr lang="sk-SK" sz="3200" u="sng" dirty="0"/>
              <a:t>zjavenú pravdu </a:t>
            </a:r>
            <a:r>
              <a:rPr lang="sk-SK" sz="3200" dirty="0" smtClean="0"/>
              <a:t>	</a:t>
            </a:r>
            <a:r>
              <a:rPr lang="sk-SK" sz="3200" u="sng" dirty="0" smtClean="0"/>
              <a:t>o</a:t>
            </a:r>
            <a:r>
              <a:rPr lang="sk-SK" sz="3200" u="sng" dirty="0"/>
              <a:t> existencii jediného Boha vyhlásil za dogmu</a:t>
            </a:r>
            <a:r>
              <a:rPr lang="sk-SK" sz="3200" dirty="0"/>
              <a:t> a dodal, že </a:t>
            </a:r>
            <a:r>
              <a:rPr lang="sk-SK" sz="3200" dirty="0" smtClean="0"/>
              <a:t>	</a:t>
            </a:r>
            <a:r>
              <a:rPr lang="sk-SK" sz="3200" b="1" dirty="0" smtClean="0">
                <a:solidFill>
                  <a:srgbClr val="C00000"/>
                </a:solidFill>
              </a:rPr>
              <a:t>nadprirodzené </a:t>
            </a:r>
            <a:r>
              <a:rPr lang="sk-SK" sz="3200" b="1" dirty="0">
                <a:solidFill>
                  <a:srgbClr val="C00000"/>
                </a:solidFill>
              </a:rPr>
              <a:t>zjavenie existencie Boha len posilňuje </a:t>
            </a:r>
            <a:r>
              <a:rPr lang="sk-SK" sz="3200" b="1" dirty="0" smtClean="0">
                <a:solidFill>
                  <a:srgbClr val="C00000"/>
                </a:solidFill>
              </a:rPr>
              <a:t>	prirodzené </a:t>
            </a:r>
            <a:r>
              <a:rPr lang="sk-SK" sz="3200" b="1" dirty="0">
                <a:solidFill>
                  <a:srgbClr val="C00000"/>
                </a:solidFill>
              </a:rPr>
              <a:t>poznanie a zabraňuje omylom.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21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906" y="1149661"/>
            <a:ext cx="11094253" cy="53320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sz="4000" b="1" dirty="0" smtClean="0"/>
              <a:t> Prirodzeným </a:t>
            </a:r>
            <a:r>
              <a:rPr lang="sk-SK" sz="4000" b="1" dirty="0"/>
              <a:t>spôsobom získané poznanie o </a:t>
            </a:r>
            <a:r>
              <a:rPr lang="sk-SK" sz="4000" b="1" dirty="0" smtClean="0"/>
              <a:t>Bohu: </a:t>
            </a:r>
          </a:p>
          <a:p>
            <a:pPr marL="109728" indent="0">
              <a:buNone/>
            </a:pPr>
            <a:r>
              <a:rPr lang="sk-SK" sz="4000" b="1" dirty="0" smtClean="0"/>
              <a:t>	- </a:t>
            </a:r>
            <a:r>
              <a:rPr lang="sk-SK" sz="4000" u="sng" dirty="0" smtClean="0">
                <a:solidFill>
                  <a:srgbClr val="C00000"/>
                </a:solidFill>
              </a:rPr>
              <a:t>že Boh je</a:t>
            </a:r>
            <a:r>
              <a:rPr lang="sk-SK" sz="4000" dirty="0" smtClean="0">
                <a:solidFill>
                  <a:srgbClr val="C00000"/>
                </a:solidFill>
              </a:rPr>
              <a:t> </a:t>
            </a:r>
            <a:r>
              <a:rPr lang="sk-SK" sz="4000" dirty="0">
                <a:solidFill>
                  <a:srgbClr val="C00000"/>
                </a:solidFill>
              </a:rPr>
              <a:t>a </a:t>
            </a:r>
            <a:r>
              <a:rPr lang="sk-SK" sz="4000" u="sng" dirty="0">
                <a:solidFill>
                  <a:srgbClr val="C00000"/>
                </a:solidFill>
              </a:rPr>
              <a:t>že je múdry a </a:t>
            </a:r>
            <a:r>
              <a:rPr lang="sk-SK" sz="4000" u="sng" dirty="0" smtClean="0">
                <a:solidFill>
                  <a:srgbClr val="C00000"/>
                </a:solidFill>
              </a:rPr>
              <a:t>mocný,</a:t>
            </a:r>
            <a:r>
              <a:rPr lang="sk-SK" sz="4000" b="1" dirty="0" smtClean="0"/>
              <a:t> </a:t>
            </a:r>
            <a:r>
              <a:rPr lang="sk-SK" sz="4000" b="1" dirty="0"/>
              <a:t>sa </a:t>
            </a:r>
            <a:r>
              <a:rPr lang="sk-SK" sz="4000" b="1" dirty="0" smtClean="0"/>
              <a:t>tak</a:t>
            </a:r>
          </a:p>
          <a:p>
            <a:pPr marL="109728" indent="0">
              <a:buNone/>
            </a:pPr>
            <a:r>
              <a:rPr lang="sk-SK" sz="2000" b="1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sz="4000" b="1" dirty="0" smtClean="0"/>
              <a:t> nadprirodzeným </a:t>
            </a:r>
            <a:r>
              <a:rPr lang="sk-SK" sz="4000" b="1" dirty="0"/>
              <a:t>Zjavením prehlbuje </a:t>
            </a:r>
            <a:r>
              <a:rPr lang="sk-SK" sz="4000" b="1" dirty="0" smtClean="0"/>
              <a:t>  </a:t>
            </a:r>
          </a:p>
          <a:p>
            <a:pPr marL="109728" indent="0">
              <a:buNone/>
            </a:pPr>
            <a:r>
              <a:rPr lang="sk-SK" sz="4000" b="1" dirty="0"/>
              <a:t> </a:t>
            </a:r>
            <a:r>
              <a:rPr lang="sk-SK" sz="4000" b="1" dirty="0" smtClean="0"/>
              <a:t>   a</a:t>
            </a:r>
            <a:r>
              <a:rPr lang="sk-SK" sz="4000" b="1" dirty="0"/>
              <a:t> </a:t>
            </a:r>
            <a:r>
              <a:rPr lang="sk-SK" sz="4000" b="1" dirty="0" smtClean="0"/>
              <a:t>rozširuje:</a:t>
            </a:r>
          </a:p>
          <a:p>
            <a:pPr marL="109728" indent="0">
              <a:buNone/>
            </a:pPr>
            <a:r>
              <a:rPr lang="sk-SK" sz="4000" b="1" dirty="0"/>
              <a:t>	</a:t>
            </a:r>
            <a:r>
              <a:rPr lang="sk-SK" sz="4000" b="1" dirty="0" smtClean="0"/>
              <a:t>- </a:t>
            </a:r>
            <a:r>
              <a:rPr lang="sk-SK" sz="4000" dirty="0" smtClean="0">
                <a:solidFill>
                  <a:srgbClr val="C00000"/>
                </a:solidFill>
              </a:rPr>
              <a:t>Boh </a:t>
            </a:r>
            <a:r>
              <a:rPr lang="sk-SK" sz="4000" u="sng" dirty="0">
                <a:solidFill>
                  <a:srgbClr val="C00000"/>
                </a:solidFill>
              </a:rPr>
              <a:t>je aj milosrdný</a:t>
            </a:r>
            <a:r>
              <a:rPr lang="sk-SK" sz="4000" dirty="0">
                <a:solidFill>
                  <a:srgbClr val="C00000"/>
                </a:solidFill>
              </a:rPr>
              <a:t>, </a:t>
            </a:r>
            <a:r>
              <a:rPr lang="sk-SK" sz="4000" u="sng" dirty="0">
                <a:solidFill>
                  <a:srgbClr val="C00000"/>
                </a:solidFill>
              </a:rPr>
              <a:t>dobrý</a:t>
            </a:r>
            <a:r>
              <a:rPr lang="sk-SK" sz="4000" dirty="0">
                <a:solidFill>
                  <a:srgbClr val="C00000"/>
                </a:solidFill>
              </a:rPr>
              <a:t>, </a:t>
            </a:r>
            <a:r>
              <a:rPr lang="sk-SK" sz="4000" u="sng" dirty="0">
                <a:solidFill>
                  <a:srgbClr val="C00000"/>
                </a:solidFill>
              </a:rPr>
              <a:t>večný</a:t>
            </a:r>
            <a:r>
              <a:rPr lang="sk-SK" sz="4000" dirty="0">
                <a:solidFill>
                  <a:srgbClr val="C00000"/>
                </a:solidFill>
              </a:rPr>
              <a:t>, </a:t>
            </a:r>
            <a:r>
              <a:rPr lang="sk-SK" sz="4000" u="sng" dirty="0">
                <a:solidFill>
                  <a:srgbClr val="C00000"/>
                </a:solidFill>
              </a:rPr>
              <a:t>svätý</a:t>
            </a:r>
            <a:r>
              <a:rPr lang="sk-SK" sz="4000" dirty="0">
                <a:solidFill>
                  <a:srgbClr val="C00000"/>
                </a:solidFill>
              </a:rPr>
              <a:t>, </a:t>
            </a:r>
            <a:r>
              <a:rPr lang="sk-SK" sz="4000" dirty="0" smtClean="0">
                <a:solidFill>
                  <a:srgbClr val="C00000"/>
                </a:solidFill>
              </a:rPr>
              <a:t>	</a:t>
            </a:r>
            <a:r>
              <a:rPr lang="sk-SK" sz="4000" u="sng" dirty="0" smtClean="0">
                <a:solidFill>
                  <a:srgbClr val="C00000"/>
                </a:solidFill>
              </a:rPr>
              <a:t>spravodlivý</a:t>
            </a:r>
            <a:r>
              <a:rPr lang="sk-SK" sz="4000" dirty="0">
                <a:solidFill>
                  <a:srgbClr val="C00000"/>
                </a:solidFill>
              </a:rPr>
              <a:t>, </a:t>
            </a:r>
            <a:r>
              <a:rPr lang="sk-SK" sz="4000" u="sng" dirty="0" smtClean="0">
                <a:solidFill>
                  <a:srgbClr val="C00000"/>
                </a:solidFill>
              </a:rPr>
              <a:t>trojjediný</a:t>
            </a:r>
            <a:r>
              <a:rPr lang="sk-SK" sz="4000" dirty="0" smtClean="0">
                <a:solidFill>
                  <a:srgbClr val="C00000"/>
                </a:solidFill>
              </a:rPr>
              <a:t>, vo všetkom </a:t>
            </a:r>
            <a:r>
              <a:rPr lang="sk-SK" sz="4000" u="sng" dirty="0" smtClean="0">
                <a:solidFill>
                  <a:srgbClr val="C00000"/>
                </a:solidFill>
              </a:rPr>
              <a:t>dokonalý</a:t>
            </a:r>
            <a:r>
              <a:rPr lang="sk-SK" sz="4000" dirty="0" smtClean="0"/>
              <a:t>...</a:t>
            </a:r>
            <a:r>
              <a:rPr lang="sk-SK" sz="4000" dirty="0"/>
              <a:t>	</a:t>
            </a:r>
            <a:endParaRPr lang="sk-SK" sz="4000" b="1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effectLst/>
              </a:rPr>
              <a:t>7. Dôležitosť nadprirodzenej viery v Boha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05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 smtClean="0"/>
              <a:t>	</a:t>
            </a:r>
            <a:r>
              <a:rPr lang="sk-SK" dirty="0" smtClean="0">
                <a:solidFill>
                  <a:srgbClr val="C00000"/>
                </a:solidFill>
              </a:rPr>
              <a:t>Úvod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 txBox="1">
            <a:spLocks/>
          </p:cNvSpPr>
          <p:nvPr/>
        </p:nvSpPr>
        <p:spPr>
          <a:xfrm>
            <a:off x="603764" y="1876083"/>
            <a:ext cx="10715877" cy="44301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defTabSz="914400">
              <a:buNone/>
            </a:pPr>
            <a:r>
              <a:rPr lang="sk-SK" sz="3200" b="1" dirty="0" smtClean="0"/>
              <a:t>Obsah druhej témy: </a:t>
            </a:r>
          </a:p>
          <a:p>
            <a:pPr marL="0" indent="0" algn="just" defTabSz="914400">
              <a:buNone/>
            </a:pPr>
            <a:endParaRPr lang="sk-SK" sz="800" dirty="0" smtClean="0"/>
          </a:p>
          <a:p>
            <a:pPr marL="713232" lvl="1" indent="-457200" algn="just" defTabSz="9144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sz="4400" dirty="0" smtClean="0"/>
              <a:t> </a:t>
            </a:r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Existuje Boh???</a:t>
            </a:r>
          </a:p>
          <a:p>
            <a:pPr marL="713232" lvl="1" indent="-457200" algn="just" defTabSz="9144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sk-SK" sz="1600" dirty="0" smtClean="0">
              <a:solidFill>
                <a:srgbClr val="7030A0"/>
              </a:solidFill>
            </a:endParaRPr>
          </a:p>
          <a:p>
            <a:pPr marL="713232" lvl="1" indent="-457200" algn="just" defTabSz="9144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sz="4400" dirty="0" smtClean="0">
                <a:solidFill>
                  <a:srgbClr val="7030A0"/>
                </a:solidFill>
              </a:rPr>
              <a:t>Akým spôsobom existuje???</a:t>
            </a:r>
          </a:p>
          <a:p>
            <a:pPr marL="1520190" lvl="4" indent="-514350" algn="just" defTabSz="9144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sz="4400" dirty="0" smtClean="0">
                <a:solidFill>
                  <a:srgbClr val="7030A0"/>
                </a:solidFill>
              </a:rPr>
              <a:t>Možno ho nejako spoznať???</a:t>
            </a:r>
          </a:p>
          <a:p>
            <a:pPr marL="1977390" lvl="6" indent="-514350" algn="just" defTabSz="9144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sk-SK" sz="4400" dirty="0" smtClean="0">
                <a:solidFill>
                  <a:srgbClr val="7030A0"/>
                </a:solidFill>
              </a:rPr>
              <a:t>Aké vlastnosti má Boh??? </a:t>
            </a:r>
            <a:endParaRPr lang="sk-SK" sz="44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1026" name="Picture 2" descr="C:\Users\fudal\Dropbox\FF kazne\Kázne SK f\Dogmatika FF 2015\Vyučovanie v Seminári FF 2015\Diecézna škola viery\Viera v živote kresťana\Verím v Boha - Stvoriteľa\Verím v Boha - obr\gokjMW8JRv7-cUso3_yolg_Svetlo-z-nebies-otvorene-nebesa-dreams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0484" y="386908"/>
            <a:ext cx="6449856" cy="3628044"/>
          </a:xfrm>
          <a:prstGeom prst="rect">
            <a:avLst/>
          </a:prstGeom>
          <a:noFill/>
          <a:effectLst>
            <a:softEdge rad="6350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14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906" y="1075266"/>
            <a:ext cx="11094253" cy="5782733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4000" dirty="0" smtClean="0"/>
              <a:t> Boha </a:t>
            </a:r>
            <a:r>
              <a:rPr lang="sk-SK" sz="4000" dirty="0"/>
              <a:t>a jeho vlastnosti </a:t>
            </a:r>
            <a:r>
              <a:rPr lang="sk-SK" sz="4000" b="1" dirty="0" smtClean="0"/>
              <a:t>nemožno v pozemskom živote spoznávať </a:t>
            </a:r>
            <a:r>
              <a:rPr lang="sk-SK" sz="4000" b="1" dirty="0"/>
              <a:t>bezprostredne a </a:t>
            </a:r>
            <a:r>
              <a:rPr lang="sk-SK" sz="4000" b="1" dirty="0" smtClean="0"/>
              <a:t>jednoznačne.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4000" dirty="0" smtClean="0"/>
              <a:t> Sme tu odkázaní </a:t>
            </a:r>
            <a:r>
              <a:rPr lang="sk-SK" sz="4000" dirty="0"/>
              <a:t>len </a:t>
            </a:r>
            <a:r>
              <a:rPr lang="sk-SK" sz="4000" b="1" dirty="0"/>
              <a:t>na sprostredkované a analogické poznanie</a:t>
            </a:r>
            <a:r>
              <a:rPr lang="sk-SK" sz="4000" dirty="0"/>
              <a:t>, čiže na </a:t>
            </a:r>
            <a:r>
              <a:rPr lang="sk-SK" sz="4000" u="sng" dirty="0"/>
              <a:t>preberanie pojmov zo stvoreného sveta a ich prenášanie na osobu Boha</a:t>
            </a:r>
            <a:r>
              <a:rPr lang="sk-SK" sz="4000" dirty="0"/>
              <a:t>. </a:t>
            </a:r>
            <a:endParaRPr lang="sk-SK" sz="4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k-SK" sz="4000" dirty="0" smtClean="0"/>
              <a:t>Napr</a:t>
            </a:r>
            <a:r>
              <a:rPr lang="sk-SK" sz="4000" dirty="0"/>
              <a:t>.: </a:t>
            </a:r>
            <a:r>
              <a:rPr lang="sk-SK" sz="4000" dirty="0">
                <a:solidFill>
                  <a:srgbClr val="0070C0"/>
                </a:solidFill>
              </a:rPr>
              <a:t>otec</a:t>
            </a:r>
            <a:r>
              <a:rPr lang="sk-SK" sz="4000" dirty="0"/>
              <a:t>, </a:t>
            </a:r>
            <a:r>
              <a:rPr lang="sk-SK" sz="4000" dirty="0">
                <a:solidFill>
                  <a:srgbClr val="0070C0"/>
                </a:solidFill>
              </a:rPr>
              <a:t>syn</a:t>
            </a:r>
            <a:r>
              <a:rPr lang="sk-SK" sz="4000" dirty="0"/>
              <a:t>, </a:t>
            </a:r>
            <a:r>
              <a:rPr lang="sk-SK" sz="4000" dirty="0">
                <a:solidFill>
                  <a:srgbClr val="0070C0"/>
                </a:solidFill>
              </a:rPr>
              <a:t>otcovská a synovská láska</a:t>
            </a:r>
            <a:r>
              <a:rPr lang="sk-SK" sz="4000" dirty="0"/>
              <a:t>, </a:t>
            </a:r>
            <a:r>
              <a:rPr lang="sk-SK" sz="4000" dirty="0">
                <a:solidFill>
                  <a:srgbClr val="0070C0"/>
                </a:solidFill>
              </a:rPr>
              <a:t>pastier</a:t>
            </a:r>
            <a:r>
              <a:rPr lang="sk-SK" sz="4000" dirty="0"/>
              <a:t>, </a:t>
            </a:r>
            <a:r>
              <a:rPr lang="sk-SK" sz="4000" dirty="0">
                <a:solidFill>
                  <a:srgbClr val="0070C0"/>
                </a:solidFill>
              </a:rPr>
              <a:t>vinič</a:t>
            </a:r>
            <a:r>
              <a:rPr lang="sk-SK" sz="4000" dirty="0"/>
              <a:t>, </a:t>
            </a:r>
            <a:r>
              <a:rPr lang="sk-SK" sz="4000" dirty="0">
                <a:solidFill>
                  <a:srgbClr val="0070C0"/>
                </a:solidFill>
              </a:rPr>
              <a:t>vinohradník...</a:t>
            </a:r>
            <a:r>
              <a:rPr lang="sk-SK" sz="4000" dirty="0"/>
              <a:t> </a:t>
            </a:r>
            <a:endParaRPr lang="sk-SK" sz="4000" dirty="0" smtClean="0"/>
          </a:p>
          <a:p>
            <a:pPr marL="109728" indent="0">
              <a:spcBef>
                <a:spcPts val="0"/>
              </a:spcBef>
              <a:buNone/>
            </a:pPr>
            <a:r>
              <a:rPr lang="sk-SK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sk-SK" sz="35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k-SK" sz="35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Lebo z veľkosti a krásy stvorení </a:t>
            </a:r>
            <a:r>
              <a:rPr lang="sk-SK" sz="35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sa </a:t>
            </a:r>
            <a:r>
              <a:rPr lang="sk-SK" sz="35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úsudkom poznáva ich Stvoriteľ.“</a:t>
            </a:r>
            <a:r>
              <a:rPr lang="sk-SK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200" dirty="0"/>
              <a:t>(</a:t>
            </a:r>
            <a:r>
              <a:rPr lang="sk-SK" sz="2200" i="1" dirty="0" err="1"/>
              <a:t>Mud</a:t>
            </a:r>
            <a:r>
              <a:rPr lang="sk-SK" sz="2200" i="1" dirty="0"/>
              <a:t> </a:t>
            </a:r>
            <a:r>
              <a:rPr lang="sk-SK" sz="2200" dirty="0"/>
              <a:t>13,5)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2442"/>
            <a:ext cx="8596668" cy="72813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00B0F0"/>
                </a:solidFill>
                <a:effectLst/>
              </a:rPr>
              <a:t>8. Stav pozemského putovania ponúka len nejasné poznávanie Boha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65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fudal\Dropbox\FF kazne\Kázne SK f\Dogmatika FF 2015\Vyučovanie v Seminári FF 2015\Diecézna škola viery\Viera v živote kresťana\light-blue-wavy-background_1035-8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3334"/>
            <a:ext cx="12188789" cy="70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SkyDrive\obr\corte-celest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219" y="1991116"/>
            <a:ext cx="9294710" cy="4640901"/>
          </a:xfrm>
          <a:prstGeom prst="rect">
            <a:avLst/>
          </a:prstGeom>
          <a:noFill/>
          <a:effectLst>
            <a:outerShdw blurRad="63500" sx="105000" sy="105000" algn="ctr" rotWithShape="0">
              <a:schemeClr val="accent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75" name="Picture 19" descr="UPHKC / Čeština / Církev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96000"/>
                    </a14:imgEffect>
                    <a14:imgEffect>
                      <a14:colorTemperature colorTemp="6375"/>
                    </a14:imgEffect>
                    <a14:imgEffect>
                      <a14:brightnessContrast bright="38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397" y="1787114"/>
            <a:ext cx="964354" cy="809382"/>
          </a:xfrm>
          <a:prstGeom prst="rect">
            <a:avLst/>
          </a:prstGeom>
          <a:noFill/>
          <a:effectLst>
            <a:glow>
              <a:schemeClr val="accent1"/>
            </a:glow>
            <a:softEdge rad="228600"/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7444"/>
            <a:ext cx="10736900" cy="728133"/>
          </a:xfrm>
        </p:spPr>
        <p:txBody>
          <a:bodyPr>
            <a:normAutofit fontScale="90000"/>
          </a:bodyPr>
          <a:lstStyle/>
          <a:p>
            <a:r>
              <a:rPr lang="sk-SK" dirty="0"/>
              <a:t>9. Priame a bezprostredné poznávanie Boha v nebi </a:t>
            </a:r>
          </a:p>
        </p:txBody>
      </p:sp>
      <p:sp>
        <p:nvSpPr>
          <p:cNvPr id="8" name="Obdĺžnik 7"/>
          <p:cNvSpPr/>
          <p:nvPr/>
        </p:nvSpPr>
        <p:spPr>
          <a:xfrm>
            <a:off x="1586576" y="639159"/>
            <a:ext cx="8671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Svätí v nebi vidia Boha takého, 									aký je.</a:t>
            </a:r>
            <a:endParaRPr lang="sk-SK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9848193" y="2134831"/>
            <a:ext cx="223870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i="1" dirty="0" smtClean="0">
                <a:solidFill>
                  <a:srgbClr val="FBD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sz="4000" i="1" dirty="0">
                <a:solidFill>
                  <a:srgbClr val="FBD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sk-SK" sz="4000" i="1" dirty="0" smtClean="0">
                <a:solidFill>
                  <a:srgbClr val="FBD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tvojom </a:t>
            </a:r>
            <a:r>
              <a:rPr lang="sk-SK" sz="4800" i="1" dirty="0">
                <a:solidFill>
                  <a:srgbClr val="FBD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svetle uvidíme svetlo</a:t>
            </a:r>
            <a:r>
              <a:rPr lang="sk-SK" sz="4800" i="1" dirty="0" smtClean="0">
                <a:solidFill>
                  <a:srgbClr val="FBD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sz="4000" dirty="0" smtClean="0">
                <a:solidFill>
                  <a:srgbClr val="FBD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k-SK" dirty="0" smtClean="0"/>
              <a:t>(</a:t>
            </a:r>
            <a:r>
              <a:rPr lang="sk-SK" i="1" dirty="0"/>
              <a:t>Ž</a:t>
            </a:r>
            <a:r>
              <a:rPr lang="sk-SK" dirty="0"/>
              <a:t> 35,10)</a:t>
            </a:r>
          </a:p>
        </p:txBody>
      </p:sp>
    </p:spTree>
    <p:extLst>
      <p:ext uri="{BB962C8B-B14F-4D97-AF65-F5344CB8AC3E}">
        <p14:creationId xmlns:p14="http://schemas.microsoft.com/office/powerpoint/2010/main" xmlns="" val="133542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fudal\Dropbox\FF kazne\Kázne SK f\Dogmatika FF 2015\Vyučovanie v Seminári FF 2015\Diecézna škola viery\Viera v živote kresťana\light-blue-wavy-background_1035-8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3334"/>
            <a:ext cx="12188789" cy="70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7444"/>
            <a:ext cx="10736900" cy="728133"/>
          </a:xfrm>
        </p:spPr>
        <p:txBody>
          <a:bodyPr>
            <a:normAutofit fontScale="90000"/>
          </a:bodyPr>
          <a:lstStyle/>
          <a:p>
            <a:r>
              <a:rPr lang="sk-SK" dirty="0"/>
              <a:t>9. Priame a bezprostredné poznávanie Boha v nebi </a:t>
            </a:r>
          </a:p>
        </p:txBody>
      </p:sp>
      <p:sp>
        <p:nvSpPr>
          <p:cNvPr id="8" name="Obdĺžnik 7"/>
          <p:cNvSpPr/>
          <p:nvPr/>
        </p:nvSpPr>
        <p:spPr>
          <a:xfrm>
            <a:off x="1586576" y="639159"/>
            <a:ext cx="8671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sk-SK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Svätí v nebi vidia Boha takého, 									aký je.</a:t>
            </a:r>
            <a:endParaRPr lang="sk-SK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9848193" y="2134831"/>
            <a:ext cx="223870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i="1" dirty="0" smtClean="0">
                <a:solidFill>
                  <a:srgbClr val="FBD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sz="4000" i="1" dirty="0">
                <a:solidFill>
                  <a:srgbClr val="FBD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sk-SK" sz="4000" i="1" dirty="0" smtClean="0">
                <a:solidFill>
                  <a:srgbClr val="FBD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tvojom </a:t>
            </a:r>
            <a:r>
              <a:rPr lang="sk-SK" sz="4800" i="1" dirty="0">
                <a:solidFill>
                  <a:srgbClr val="FBD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svetle uvidíme svetlo</a:t>
            </a:r>
            <a:r>
              <a:rPr lang="sk-SK" sz="4800" i="1" dirty="0" smtClean="0">
                <a:solidFill>
                  <a:srgbClr val="FBD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sz="4000" dirty="0" smtClean="0">
                <a:solidFill>
                  <a:srgbClr val="FBD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k-SK" dirty="0" smtClean="0"/>
              <a:t>(</a:t>
            </a:r>
            <a:r>
              <a:rPr lang="sk-SK" i="1" dirty="0"/>
              <a:t>Ž</a:t>
            </a:r>
            <a:r>
              <a:rPr lang="sk-SK" dirty="0"/>
              <a:t> 35,10)</a:t>
            </a:r>
          </a:p>
        </p:txBody>
      </p:sp>
      <p:sp>
        <p:nvSpPr>
          <p:cNvPr id="2" name="Obdĺžnik 1"/>
          <p:cNvSpPr/>
          <p:nvPr/>
        </p:nvSpPr>
        <p:spPr>
          <a:xfrm>
            <a:off x="294289" y="1839487"/>
            <a:ext cx="955390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600" dirty="0"/>
              <a:t>Pápež Benedikt XII. v dogmatickej konštitúcii </a:t>
            </a:r>
            <a:r>
              <a:rPr lang="sk-SK" sz="3600" i="1" dirty="0" err="1"/>
              <a:t>Benedictus</a:t>
            </a:r>
            <a:r>
              <a:rPr lang="sk-SK" sz="3600" i="1" dirty="0"/>
              <a:t> Deus</a:t>
            </a:r>
            <a:r>
              <a:rPr lang="sk-SK" sz="3600" dirty="0"/>
              <a:t> (1336) hovorí:</a:t>
            </a:r>
          </a:p>
          <a:p>
            <a:pPr algn="ctr"/>
            <a:endParaRPr lang="sk-SK" sz="1400" b="1" dirty="0" smtClean="0"/>
          </a:p>
          <a:p>
            <a:pPr algn="ctr"/>
            <a:r>
              <a:rPr lang="sk-SK" sz="4000" b="1" dirty="0" smtClean="0">
                <a:solidFill>
                  <a:schemeClr val="accent2">
                    <a:lumMod val="50000"/>
                  </a:schemeClr>
                </a:solidFill>
              </a:rPr>
              <a:t>„Duše </a:t>
            </a:r>
            <a:r>
              <a:rPr lang="sk-SK" sz="4000" b="1" dirty="0">
                <a:solidFill>
                  <a:schemeClr val="accent2">
                    <a:lumMod val="50000"/>
                  </a:schemeClr>
                </a:solidFill>
              </a:rPr>
              <a:t>svätých vidia Božiu bytosť intuitívne (priamo) a </a:t>
            </a:r>
            <a:r>
              <a:rPr lang="sk-SK" sz="4000" b="1" u="sng" dirty="0">
                <a:solidFill>
                  <a:schemeClr val="accent2">
                    <a:lumMod val="50000"/>
                  </a:schemeClr>
                </a:solidFill>
              </a:rPr>
              <a:t>z tváre do tváre</a:t>
            </a:r>
            <a:r>
              <a:rPr lang="sk-SK" sz="4000" b="1" dirty="0">
                <a:solidFill>
                  <a:schemeClr val="accent2">
                    <a:lumMod val="50000"/>
                  </a:schemeClr>
                </a:solidFill>
              </a:rPr>
              <a:t>, pričom je vylúčený akýkoľvek stvorený prostriedok, cez ktorý by sa im Boh predstavoval</a:t>
            </a:r>
            <a:r>
              <a:rPr lang="sk-SK" sz="4000" dirty="0" smtClean="0">
                <a:solidFill>
                  <a:schemeClr val="accent2">
                    <a:lumMod val="50000"/>
                  </a:schemeClr>
                </a:solidFill>
              </a:rPr>
              <a:t>.“</a:t>
            </a:r>
            <a:r>
              <a:rPr lang="sk-SK" sz="4000" dirty="0" smtClean="0"/>
              <a:t>		</a:t>
            </a:r>
            <a:endParaRPr lang="sk-SK" sz="1600" dirty="0"/>
          </a:p>
        </p:txBody>
      </p:sp>
      <p:sp>
        <p:nvSpPr>
          <p:cNvPr id="3" name="Obdĺžnik 2"/>
          <p:cNvSpPr/>
          <p:nvPr/>
        </p:nvSpPr>
        <p:spPr>
          <a:xfrm>
            <a:off x="6897239" y="6114971"/>
            <a:ext cx="336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dirty="0"/>
              <a:t>Florentský koncil (1439 – 1445)</a:t>
            </a:r>
          </a:p>
        </p:txBody>
      </p:sp>
    </p:spTree>
    <p:extLst>
      <p:ext uri="{BB962C8B-B14F-4D97-AF65-F5344CB8AC3E}">
        <p14:creationId xmlns:p14="http://schemas.microsoft.com/office/powerpoint/2010/main" xmlns="" val="411203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fudal\Dropbox\FF kazne\Kázne SK f\Dogmatika FF 2015\Vyučovanie v Seminári FF 2015\Diecézna škola viery\Viera v živote kresťana\light-blue-wavy-background_1035-8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3334"/>
            <a:ext cx="12188789" cy="70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4589"/>
            <a:ext cx="10736900" cy="72813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</a:rPr>
              <a:t>9.1. Neúplnosť bezprostredného poznávania Boha v nebi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294288" y="1440094"/>
            <a:ext cx="109833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600" dirty="0"/>
              <a:t>„Majstra sochára“ - Boha, </a:t>
            </a:r>
          </a:p>
          <a:p>
            <a:r>
              <a:rPr lang="sk-SK" sz="3600" dirty="0" smtClean="0"/>
              <a:t>	   môžeme v nebi spoznať </a:t>
            </a:r>
            <a:r>
              <a:rPr lang="sk-SK" sz="3600" dirty="0"/>
              <a:t>veľmi osobne, </a:t>
            </a:r>
            <a:r>
              <a:rPr lang="sk-SK" sz="3600" b="1" dirty="0" smtClean="0"/>
              <a:t>avšak</a:t>
            </a:r>
          </a:p>
          <a:p>
            <a:pPr lvl="3"/>
            <a:r>
              <a:rPr lang="sk-SK" sz="1600" b="1" dirty="0" smtClean="0"/>
              <a:t> </a:t>
            </a:r>
          </a:p>
          <a:p>
            <a:pPr marL="2400300" lvl="4" indent="-571500">
              <a:buFont typeface="Wingdings" panose="05000000000000000000" pitchFamily="2" charset="2"/>
              <a:buChar char="§"/>
            </a:pPr>
            <a:r>
              <a:rPr lang="sk-SK" sz="3600" b="1" dirty="0" smtClean="0">
                <a:solidFill>
                  <a:srgbClr val="7030A0"/>
                </a:solidFill>
              </a:rPr>
              <a:t>tak </a:t>
            </a:r>
            <a:r>
              <a:rPr lang="sk-SK" sz="3600" b="1" dirty="0">
                <a:solidFill>
                  <a:srgbClr val="7030A0"/>
                </a:solidFill>
              </a:rPr>
              <a:t>ako nemôžeme dokonale spoznať a pochopiť celú bytosť sochára, so všetkým, čo v sebe ukrýva, </a:t>
            </a:r>
            <a:endParaRPr lang="sk-SK" sz="3600" b="1" dirty="0" smtClean="0">
              <a:solidFill>
                <a:srgbClr val="7030A0"/>
              </a:solidFill>
            </a:endParaRPr>
          </a:p>
          <a:p>
            <a:pPr lvl="4"/>
            <a:endParaRPr lang="sk-SK" sz="1600" b="1" dirty="0" smtClean="0"/>
          </a:p>
          <a:p>
            <a:pPr marL="2400300" lvl="4" indent="-571500">
              <a:buFont typeface="Wingdings" panose="05000000000000000000" pitchFamily="2" charset="2"/>
              <a:buChar char="§"/>
            </a:pPr>
            <a:r>
              <a:rPr lang="sk-SK" sz="3600" b="1" dirty="0" smtClean="0">
                <a:solidFill>
                  <a:srgbClr val="C00000"/>
                </a:solidFill>
              </a:rPr>
              <a:t>tak </a:t>
            </a:r>
            <a:r>
              <a:rPr lang="sk-SK" sz="3600" b="1" u="sng" dirty="0">
                <a:solidFill>
                  <a:srgbClr val="C00000"/>
                </a:solidFill>
              </a:rPr>
              <a:t>nemôžeme dokonale spoznať a pochopiť ani podstatu Boha</a:t>
            </a:r>
            <a:r>
              <a:rPr lang="sk-SK" sz="3600" b="1" dirty="0">
                <a:solidFill>
                  <a:srgbClr val="C00000"/>
                </a:solidFill>
              </a:rPr>
              <a:t>.</a:t>
            </a:r>
            <a:r>
              <a:rPr lang="sk-SK" sz="4000" dirty="0" smtClean="0">
                <a:solidFill>
                  <a:srgbClr val="C00000"/>
                </a:solidFill>
              </a:rPr>
              <a:t>	</a:t>
            </a:r>
            <a:r>
              <a:rPr lang="sk-SK" sz="4000" dirty="0" smtClean="0"/>
              <a:t>	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xmlns="" val="53559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fudal\Dropbox\FF kazne\Kázne SK f\Dogmatika FF 2015\Vyučovanie v Seminári FF 2015\Diecézna škola viery\Viera v živote kresťana\light-blue-wavy-background_1035-8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3334"/>
            <a:ext cx="12188789" cy="70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4589"/>
            <a:ext cx="10736900" cy="72813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</a:rPr>
              <a:t>9.1. Neúplnosť bezprostredného poznávania Boha v nebi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462448" y="1440094"/>
            <a:ext cx="1098331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sk-SK" sz="3600" b="1" dirty="0"/>
              <a:t>Naše ľudské “dokonalé“ poznanie Boha vo večnej blaženosti, bude vždy adekvátne len ľudskému, stvorenému rozumu, osvietenému svetlom slávy.</a:t>
            </a:r>
            <a:r>
              <a:rPr lang="sk-SK" sz="1600" b="1" dirty="0" smtClean="0"/>
              <a:t> 								</a:t>
            </a:r>
          </a:p>
          <a:p>
            <a:r>
              <a:rPr lang="sk-SK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</a:t>
            </a:r>
            <a:r>
              <a:rPr lang="sk-SK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Platí </a:t>
            </a:r>
            <a:r>
              <a:rPr lang="sk-SK" sz="3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axioma</a:t>
            </a:r>
            <a:r>
              <a:rPr lang="sk-SK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4"/>
            <a:endParaRPr lang="sk-SK" sz="1600" b="1" dirty="0" smtClean="0"/>
          </a:p>
        </p:txBody>
      </p:sp>
      <p:sp>
        <p:nvSpPr>
          <p:cNvPr id="3" name="Obdĺžnik 2"/>
          <p:cNvSpPr/>
          <p:nvPr/>
        </p:nvSpPr>
        <p:spPr>
          <a:xfrm>
            <a:off x="1313794" y="4067229"/>
            <a:ext cx="755693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ctr"/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it-IT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Všetko</a:t>
            </a: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</a:t>
            </a: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it-IT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chápe</a:t>
            </a: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sk-SK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 algn="ctr"/>
            <a:r>
              <a:rPr lang="it-IT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chápe</a:t>
            </a: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it-IT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spôsob</a:t>
            </a:r>
            <a:endParaRPr lang="sk-SK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chápajúceho</a:t>
            </a: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</a:t>
            </a:r>
            <a:r>
              <a:rPr lang="sk-SK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4" name="Obdĺžnik 3"/>
          <p:cNvSpPr/>
          <p:nvPr/>
        </p:nvSpPr>
        <p:spPr>
          <a:xfrm>
            <a:off x="8516994" y="5869238"/>
            <a:ext cx="3135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sv. Tomáš </a:t>
            </a: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Akvinský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80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fudal\Dropbox\FF kazne\Kázne SK f\Dogmatika FF 2015\Vyučovanie v Seminári FF 2015\Diecézna škola viery\Viera v živote kresťana\light-blue-wavy-background_1035-8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10" y="-123334"/>
            <a:ext cx="12188789" cy="70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956" y="294589"/>
            <a:ext cx="10736900" cy="72813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effectLst/>
              </a:rPr>
              <a:t>9.1. Neúplnosť bezprostredného poznávania Boha v nebi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872360" y="3815432"/>
            <a:ext cx="84224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sk-SK" sz="3600" b="1" dirty="0" smtClean="0">
                <a:solidFill>
                  <a:srgbClr val="002060"/>
                </a:solidFill>
              </a:rPr>
              <a:t>„Vyčerpávajúce</a:t>
            </a:r>
            <a:r>
              <a:rPr lang="sk-SK" sz="3600" dirty="0" smtClean="0">
                <a:solidFill>
                  <a:srgbClr val="002060"/>
                </a:solidFill>
              </a:rPr>
              <a:t> </a:t>
            </a:r>
            <a:r>
              <a:rPr lang="sk-SK" sz="3600" dirty="0">
                <a:solidFill>
                  <a:srgbClr val="002060"/>
                </a:solidFill>
              </a:rPr>
              <a:t>(</a:t>
            </a:r>
            <a:r>
              <a:rPr lang="sk-SK" sz="3600" dirty="0" err="1">
                <a:solidFill>
                  <a:srgbClr val="002060"/>
                </a:solidFill>
              </a:rPr>
              <a:t>komprehenzívne</a:t>
            </a:r>
            <a:r>
              <a:rPr lang="sk-SK" sz="3600" dirty="0">
                <a:solidFill>
                  <a:srgbClr val="002060"/>
                </a:solidFill>
              </a:rPr>
              <a:t>) </a:t>
            </a:r>
            <a:r>
              <a:rPr lang="sk-SK" sz="3600" b="1" dirty="0">
                <a:solidFill>
                  <a:srgbClr val="002060"/>
                </a:solidFill>
              </a:rPr>
              <a:t>poznanie Boha vlastní len Boh,</a:t>
            </a:r>
            <a:r>
              <a:rPr lang="sk-SK" sz="3600" dirty="0">
                <a:solidFill>
                  <a:srgbClr val="002060"/>
                </a:solidFill>
              </a:rPr>
              <a:t> </a:t>
            </a:r>
            <a:endParaRPr lang="sk-SK" sz="3600" dirty="0" smtClean="0">
              <a:solidFill>
                <a:srgbClr val="002060"/>
              </a:solidFill>
            </a:endParaRPr>
          </a:p>
          <a:p>
            <a:pPr algn="ctr"/>
            <a:r>
              <a:rPr lang="sk-SK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lebo </a:t>
            </a:r>
            <a:r>
              <a:rPr lang="sk-S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 nekonečný </a:t>
            </a:r>
            <a:r>
              <a:rPr lang="sk-SK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rozum </a:t>
            </a:r>
          </a:p>
          <a:p>
            <a:pPr algn="ctr"/>
            <a:r>
              <a:rPr lang="sk-SK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môže </a:t>
            </a:r>
            <a:r>
              <a:rPr lang="sk-S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celkom pochopiť</a:t>
            </a:r>
          </a:p>
          <a:p>
            <a:pPr algn="ctr"/>
            <a:r>
              <a:rPr lang="sk-SK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nekonečné bytie.“ </a:t>
            </a:r>
          </a:p>
          <a:p>
            <a:pPr algn="ctr"/>
            <a:r>
              <a:rPr lang="sk-SK" sz="3600" dirty="0" smtClean="0">
                <a:solidFill>
                  <a:srgbClr val="002060"/>
                </a:solidFill>
              </a:rPr>
              <a:t>.</a:t>
            </a:r>
            <a:endParaRPr lang="sk-SK" sz="1600" b="1" dirty="0" smtClean="0">
              <a:solidFill>
                <a:srgbClr val="00206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25854" y="1456072"/>
            <a:ext cx="755693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ctr"/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it-IT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Všetko</a:t>
            </a: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</a:t>
            </a: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it-IT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chápe</a:t>
            </a: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sk-SK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 algn="ctr"/>
            <a:r>
              <a:rPr lang="it-IT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chápe</a:t>
            </a: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</a:t>
            </a:r>
            <a:r>
              <a:rPr lang="it-IT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spôsob</a:t>
            </a:r>
            <a:endParaRPr lang="sk-SK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chápajúceho</a:t>
            </a: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</a:t>
            </a:r>
            <a:r>
              <a:rPr lang="sk-S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pic>
        <p:nvPicPr>
          <p:cNvPr id="13314" name="Picture 2" descr="Homílie, kázne, zamyslenia o. Juraja Vitteka...: Tomáš Akvinský a zdravý  roz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8352" y="968059"/>
            <a:ext cx="2755791" cy="41131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9087881" y="5258281"/>
            <a:ext cx="273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Tomáš </a:t>
            </a:r>
            <a:r>
              <a:rPr lang="sk-S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Akvinský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46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0617"/>
            <a:ext cx="11104763" cy="491967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3600" dirty="0"/>
              <a:t>1. </a:t>
            </a:r>
            <a:r>
              <a:rPr lang="sk-SK" sz="3600" dirty="0" smtClean="0"/>
              <a:t>	</a:t>
            </a:r>
            <a:r>
              <a:rPr lang="sk-SK" sz="3600" b="1" u="sng" dirty="0" smtClean="0">
                <a:solidFill>
                  <a:srgbClr val="0070C0"/>
                </a:solidFill>
              </a:rPr>
              <a:t>V</a:t>
            </a:r>
            <a:r>
              <a:rPr lang="sk-SK" sz="3600" b="1" u="sng" dirty="0">
                <a:solidFill>
                  <a:srgbClr val="0070C0"/>
                </a:solidFill>
              </a:rPr>
              <a:t> Bohu</a:t>
            </a:r>
            <a:r>
              <a:rPr lang="sk-SK" sz="3600" b="1" dirty="0">
                <a:solidFill>
                  <a:srgbClr val="0070C0"/>
                </a:solidFill>
              </a:rPr>
              <a:t> je všetko Jedno</a:t>
            </a:r>
            <a:r>
              <a:rPr lang="sk-SK" sz="3600" dirty="0">
                <a:solidFill>
                  <a:srgbClr val="0070C0"/>
                </a:solidFill>
              </a:rPr>
              <a:t>,</a:t>
            </a:r>
            <a:r>
              <a:rPr lang="sk-SK" sz="3600" dirty="0"/>
              <a:t> pretože v Bohu je každá jeho </a:t>
            </a:r>
            <a:r>
              <a:rPr lang="sk-SK" sz="3600" dirty="0" smtClean="0"/>
              <a:t>	vlastnosť </a:t>
            </a:r>
            <a:r>
              <a:rPr lang="sk-SK" sz="3600" dirty="0"/>
              <a:t>totožná s jeho podstatou. </a:t>
            </a:r>
            <a:endParaRPr lang="sk-SK" sz="3600" dirty="0" smtClean="0"/>
          </a:p>
          <a:p>
            <a:pPr>
              <a:buFont typeface="Wingdings" panose="05000000000000000000" pitchFamily="2" charset="2"/>
              <a:buChar char="§"/>
            </a:pPr>
            <a:endParaRPr lang="sk-SK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3200" dirty="0" smtClean="0"/>
              <a:t>Ak </a:t>
            </a:r>
            <a:r>
              <a:rPr lang="sk-SK" sz="3200" dirty="0"/>
              <a:t>o Bohu hovoríme, že je dobrý, tak môžeme pokojne a pravdivo povedať aj to, že Boh je Dobro samo. </a:t>
            </a:r>
            <a:endParaRPr lang="sk-SK" sz="3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3200" dirty="0" smtClean="0"/>
              <a:t>Ak </a:t>
            </a:r>
            <a:r>
              <a:rPr lang="sk-SK" sz="3200" dirty="0"/>
              <a:t>hovoríme, že je spravodlivý, tak môžeme povedať, že je spravodlivosť sama</a:t>
            </a:r>
            <a:r>
              <a:rPr lang="sk-SK" sz="3200" dirty="0" smtClean="0"/>
              <a:t>. </a:t>
            </a:r>
          </a:p>
          <a:p>
            <a:pPr lvl="1" 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k-SK" sz="3200" b="1" dirty="0" smtClean="0"/>
              <a:t>Sv</a:t>
            </a:r>
            <a:r>
              <a:rPr lang="sk-SK" sz="3200" b="1" dirty="0"/>
              <a:t>. Augustín </a:t>
            </a:r>
            <a:r>
              <a:rPr lang="sk-SK" sz="3200" dirty="0"/>
              <a:t>v tomto duchu učí: </a:t>
            </a:r>
            <a:endParaRPr lang="sk-SK" sz="3200" dirty="0" smtClean="0"/>
          </a:p>
          <a:p>
            <a:pPr marL="393192" lvl="1" indent="0" algn="ctr">
              <a:lnSpc>
                <a:spcPct val="120000"/>
              </a:lnSpc>
              <a:buNone/>
            </a:pPr>
            <a:r>
              <a:rPr lang="sk-SK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k-SK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Quidquid</a:t>
            </a:r>
            <a:r>
              <a:rPr lang="sk-SK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</a:t>
            </a:r>
            <a:r>
              <a:rPr lang="sk-SK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sk-SK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Deus </a:t>
            </a:r>
            <a:r>
              <a:rPr lang="sk-SK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sk-SK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  <a:r>
              <a:rPr lang="sk-SK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 algn="ctr">
              <a:lnSpc>
                <a:spcPct val="120000"/>
              </a:lnSpc>
              <a:buNone/>
            </a:pPr>
            <a:r>
              <a:rPr lang="sk-SK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Čokoľvek je v Bohu, je to Boh</a:t>
            </a:r>
            <a:r>
              <a:rPr lang="sk-SK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 </a:t>
            </a:r>
            <a:endParaRPr lang="sk-SK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 algn="ctr">
              <a:buNone/>
            </a:pPr>
            <a:endParaRPr lang="sk-SK" sz="1900" dirty="0" smtClean="0"/>
          </a:p>
          <a:p>
            <a:pPr marL="393192" lvl="1" indent="0">
              <a:buNone/>
            </a:pPr>
            <a:r>
              <a:rPr lang="sk-SK" sz="3200" dirty="0" smtClean="0"/>
              <a:t>		</a:t>
            </a:r>
            <a:r>
              <a:rPr lang="sk-SK" sz="3800" dirty="0" smtClean="0"/>
              <a:t>Dôvod </a:t>
            </a:r>
            <a:r>
              <a:rPr lang="sk-SK" sz="3800" dirty="0"/>
              <a:t>tohto tvrdenia spočíva v absolútnej (úplnej) </a:t>
            </a:r>
            <a:r>
              <a:rPr lang="sk-SK" sz="3800" dirty="0" smtClean="0"/>
              <a:t>		jednoduchosti </a:t>
            </a:r>
            <a:r>
              <a:rPr lang="sk-SK" sz="3800" dirty="0"/>
              <a:t>Boha.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10. Zhrnutie učenia Cirkvi o Jedinom </a:t>
            </a:r>
            <a:r>
              <a:rPr lang="sk-SK" dirty="0" smtClean="0">
                <a:solidFill>
                  <a:srgbClr val="C00000"/>
                </a:solidFill>
                <a:effectLst/>
                <a:latin typeface="+mn-lt"/>
              </a:rPr>
              <a:t>	Bohu</a:t>
            </a:r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, stvoriteľovi všetkého</a:t>
            </a:r>
            <a:endParaRPr lang="sk-SK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45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0617"/>
            <a:ext cx="11104763" cy="49196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3200" dirty="0"/>
              <a:t>2. </a:t>
            </a:r>
            <a:r>
              <a:rPr lang="sk-SK" sz="3200" b="1" dirty="0">
                <a:solidFill>
                  <a:srgbClr val="0070C0"/>
                </a:solidFill>
              </a:rPr>
              <a:t>Boh je živým a osobným </a:t>
            </a:r>
            <a:r>
              <a:rPr lang="sk-SK" sz="3200" b="1" dirty="0" smtClean="0">
                <a:solidFill>
                  <a:srgbClr val="0070C0"/>
                </a:solidFill>
              </a:rPr>
              <a:t>Bohom.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2800" dirty="0" smtClean="0"/>
              <a:t>Abrahámovi</a:t>
            </a:r>
            <a:r>
              <a:rPr lang="sk-SK" sz="2800" dirty="0"/>
              <a:t>, Mojžišovi, Eliášovi a ďalším prorokom sa </a:t>
            </a:r>
            <a:r>
              <a:rPr lang="sk-SK" sz="2800" dirty="0" smtClean="0"/>
              <a:t>Boh v</a:t>
            </a:r>
            <a:r>
              <a:rPr lang="sk-SK" sz="2800" dirty="0"/>
              <a:t> dejinách </a:t>
            </a:r>
            <a:r>
              <a:rPr lang="sk-SK" sz="2800" b="1" dirty="0"/>
              <a:t>prihováral ako osoba </a:t>
            </a:r>
            <a:r>
              <a:rPr lang="sk-SK" sz="2800" dirty="0"/>
              <a:t>a nadväzoval s nimi slobodný, osobný vzťah: </a:t>
            </a:r>
            <a:endParaRPr lang="sk-SK" sz="2800" dirty="0" smtClean="0"/>
          </a:p>
          <a:p>
            <a:pPr marL="393192" lvl="1" indent="0" algn="ctr">
              <a:buNone/>
            </a:pPr>
            <a:r>
              <a:rPr lang="sk-SK" sz="2800" dirty="0" smtClean="0"/>
              <a:t>„</a:t>
            </a:r>
            <a:r>
              <a:rPr lang="sk-SK" sz="2800" i="1" dirty="0"/>
              <a:t>Ja som Boh tvojho otca Abraháma, Boh Izáka a Boh Jakuba.“ Vtedy si Mojžiš zakryl tvár, lebo sa bál pozrieť na Boha</a:t>
            </a:r>
            <a:r>
              <a:rPr lang="sk-SK" sz="2800" dirty="0"/>
              <a:t>.“ </a:t>
            </a:r>
            <a:r>
              <a:rPr lang="sk-SK" sz="2400" dirty="0"/>
              <a:t>(</a:t>
            </a:r>
            <a:r>
              <a:rPr lang="sk-SK" sz="2400" i="1" dirty="0"/>
              <a:t>Ex </a:t>
            </a:r>
            <a:r>
              <a:rPr lang="sk-SK" sz="2400" dirty="0"/>
              <a:t>3, 6)  </a:t>
            </a:r>
            <a:endParaRPr lang="sk-SK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2800" dirty="0" smtClean="0"/>
              <a:t>Po </a:t>
            </a:r>
            <a:r>
              <a:rPr lang="sk-SK" sz="2800" dirty="0"/>
              <a:t>potope Boh s Noemom </a:t>
            </a:r>
            <a:r>
              <a:rPr lang="sk-SK" sz="2800" b="1" dirty="0"/>
              <a:t>uzatvoril zmluvu </a:t>
            </a:r>
            <a:r>
              <a:rPr lang="sk-SK" sz="2400" dirty="0"/>
              <a:t>(</a:t>
            </a:r>
            <a:r>
              <a:rPr lang="sk-SK" sz="2400" dirty="0" err="1"/>
              <a:t>Porov</a:t>
            </a:r>
            <a:r>
              <a:rPr lang="sk-SK" sz="2400" dirty="0"/>
              <a:t>. </a:t>
            </a:r>
            <a:r>
              <a:rPr lang="sk-SK" sz="2400" i="1" dirty="0" err="1"/>
              <a:t>Gn</a:t>
            </a:r>
            <a:r>
              <a:rPr lang="sk-SK" sz="2400" i="1" dirty="0"/>
              <a:t> </a:t>
            </a:r>
            <a:r>
              <a:rPr lang="sk-SK" sz="2400" dirty="0"/>
              <a:t>9, 11)</a:t>
            </a:r>
            <a:r>
              <a:rPr lang="sk-SK" sz="2800" dirty="0"/>
              <a:t>, čo je </a:t>
            </a:r>
            <a:r>
              <a:rPr lang="sk-SK" sz="2800" dirty="0" smtClean="0"/>
              <a:t>	výsadou </a:t>
            </a:r>
            <a:r>
              <a:rPr lang="sk-SK" sz="2800" dirty="0"/>
              <a:t>len osobných bytostí. </a:t>
            </a:r>
            <a:endParaRPr lang="sk-SK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2800" dirty="0" smtClean="0"/>
              <a:t>V</a:t>
            </a:r>
            <a:r>
              <a:rPr lang="sk-SK" sz="2800" dirty="0"/>
              <a:t> rozhovore so </a:t>
            </a:r>
            <a:r>
              <a:rPr lang="sk-SK" sz="2800" dirty="0" err="1"/>
              <a:t>Saducejmi</a:t>
            </a:r>
            <a:r>
              <a:rPr lang="sk-SK" sz="2800" dirty="0"/>
              <a:t> Ježiš potvrdil, že </a:t>
            </a:r>
            <a:endParaRPr lang="sk-SK" sz="2800" dirty="0" smtClean="0"/>
          </a:p>
          <a:p>
            <a:pPr marL="393192" lvl="1" indent="0">
              <a:buNone/>
            </a:pPr>
            <a:r>
              <a:rPr lang="sk-SK" sz="2800" dirty="0" smtClean="0"/>
              <a:t>			Boh „</a:t>
            </a:r>
            <a:r>
              <a:rPr lang="sk-SK" sz="2800" b="1" i="1" dirty="0">
                <a:solidFill>
                  <a:srgbClr val="C00000"/>
                </a:solidFill>
              </a:rPr>
              <a:t>nie je Bohom mŕtvych, ale živých</a:t>
            </a:r>
            <a:r>
              <a:rPr lang="sk-SK" sz="2800" dirty="0"/>
              <a:t>“. </a:t>
            </a:r>
            <a:r>
              <a:rPr lang="sk-SK" sz="2400" dirty="0"/>
              <a:t>(</a:t>
            </a:r>
            <a:r>
              <a:rPr lang="sk-SK" sz="2400" i="1" dirty="0" err="1"/>
              <a:t>Mt</a:t>
            </a:r>
            <a:r>
              <a:rPr lang="sk-SK" sz="2400" i="1" dirty="0"/>
              <a:t> </a:t>
            </a:r>
            <a:r>
              <a:rPr lang="sk-SK" sz="2400" dirty="0"/>
              <a:t>22, 32)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10. Zhrnutie učenia Cirkvi o Jedinom </a:t>
            </a:r>
            <a:r>
              <a:rPr lang="sk-SK" dirty="0" smtClean="0">
                <a:solidFill>
                  <a:srgbClr val="C00000"/>
                </a:solidFill>
                <a:effectLst/>
                <a:latin typeface="+mn-lt"/>
              </a:rPr>
              <a:t>	Bohu</a:t>
            </a:r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, stvoriteľovi všetkého</a:t>
            </a:r>
            <a:endParaRPr lang="sk-SK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27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0617"/>
            <a:ext cx="11104763" cy="491967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3200" dirty="0"/>
              <a:t> </a:t>
            </a:r>
            <a:r>
              <a:rPr lang="sk-SK" sz="3200" dirty="0" smtClean="0"/>
              <a:t>  3</a:t>
            </a:r>
            <a:r>
              <a:rPr lang="sk-SK" sz="3200" dirty="0"/>
              <a:t>. </a:t>
            </a:r>
            <a:r>
              <a:rPr lang="sk-SK" sz="3200" b="1" dirty="0">
                <a:solidFill>
                  <a:srgbClr val="0070C0"/>
                </a:solidFill>
              </a:rPr>
              <a:t>Boh je všemohúci stvoriteľ neba i zeme</a:t>
            </a:r>
            <a:r>
              <a:rPr lang="sk-SK" sz="3200" dirty="0"/>
              <a:t>. </a:t>
            </a:r>
            <a:r>
              <a:rPr lang="sk-SK" sz="2000" dirty="0"/>
              <a:t>(</a:t>
            </a:r>
            <a:r>
              <a:rPr lang="sk-SK" sz="2000" dirty="0" err="1"/>
              <a:t>Porov</a:t>
            </a:r>
            <a:r>
              <a:rPr lang="sk-SK" sz="2000" dirty="0"/>
              <a:t>. </a:t>
            </a:r>
            <a:r>
              <a:rPr lang="sk-SK" sz="2000" i="1" dirty="0" err="1"/>
              <a:t>Gn</a:t>
            </a:r>
            <a:r>
              <a:rPr lang="sk-SK" sz="2000" i="1" dirty="0"/>
              <a:t> </a:t>
            </a:r>
            <a:r>
              <a:rPr lang="sk-SK" sz="2000" dirty="0"/>
              <a:t>1, 1) </a:t>
            </a:r>
            <a:endParaRPr lang="sk-SK" sz="2000" dirty="0" smtClean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k-SK" sz="2800" dirty="0" smtClean="0"/>
              <a:t>Boh je </a:t>
            </a:r>
            <a:r>
              <a:rPr lang="sk-SK" sz="2800" dirty="0" err="1" smtClean="0"/>
              <a:t>bez-pôvodný</a:t>
            </a:r>
            <a:r>
              <a:rPr lang="sk-SK" sz="2800" dirty="0" smtClean="0"/>
              <a:t> </a:t>
            </a:r>
            <a:r>
              <a:rPr lang="sk-SK" sz="2800" dirty="0"/>
              <a:t>pôvodca všetkého, čo má časový začiatok. </a:t>
            </a:r>
            <a:endParaRPr lang="sk-SK" sz="2800" dirty="0" smtClean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k-SK" sz="2800" dirty="0" smtClean="0"/>
              <a:t>Stvorenie </a:t>
            </a:r>
            <a:r>
              <a:rPr lang="sk-SK" sz="2800" dirty="0"/>
              <a:t>je vonkajším prejavom večného života, ktorý je v Bohu. </a:t>
            </a:r>
            <a:endParaRPr lang="sk-SK" sz="2800" dirty="0" smtClean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k-SK" sz="2800" b="1" dirty="0" smtClean="0">
                <a:solidFill>
                  <a:srgbClr val="C00000"/>
                </a:solidFill>
              </a:rPr>
              <a:t>Akt </a:t>
            </a:r>
            <a:r>
              <a:rPr lang="sk-SK" sz="2800" b="1" dirty="0">
                <a:solidFill>
                  <a:srgbClr val="C00000"/>
                </a:solidFill>
              </a:rPr>
              <a:t>stvorenia sveta </a:t>
            </a:r>
            <a:r>
              <a:rPr lang="sk-SK" sz="2800" dirty="0"/>
              <a:t>je prvým a základným, </a:t>
            </a:r>
            <a:r>
              <a:rPr lang="sk-SK" sz="2800" u="sng" dirty="0"/>
              <a:t>vonkajším činom Boha</a:t>
            </a:r>
            <a:r>
              <a:rPr lang="sk-SK" sz="2800" dirty="0"/>
              <a:t>. </a:t>
            </a:r>
            <a:endParaRPr lang="sk-SK" sz="2800" dirty="0" smtClean="0"/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k-SK" sz="2800" dirty="0" smtClean="0"/>
              <a:t>Tento </a:t>
            </a:r>
            <a:r>
              <a:rPr lang="sk-SK" sz="2800" dirty="0"/>
              <a:t>stvoriteľský akt, ktorým Boh stvoril všetko z ničoho (</a:t>
            </a:r>
            <a:r>
              <a:rPr lang="sk-SK" sz="2800" i="1" dirty="0" err="1"/>
              <a:t>creatio</a:t>
            </a:r>
            <a:r>
              <a:rPr lang="sk-SK" sz="2800" i="1" dirty="0"/>
              <a:t> ex </a:t>
            </a:r>
            <a:r>
              <a:rPr lang="sk-SK" sz="2800" i="1" dirty="0" err="1"/>
              <a:t>nihilo</a:t>
            </a:r>
            <a:r>
              <a:rPr lang="sk-SK" sz="2800" dirty="0"/>
              <a:t>), nazýva</a:t>
            </a:r>
            <a:r>
              <a:rPr lang="sk-SK" sz="2800" b="1" i="1" dirty="0"/>
              <a:t> </a:t>
            </a:r>
            <a:r>
              <a:rPr lang="sk-SK" sz="2800" dirty="0"/>
              <a:t>teológia</a:t>
            </a:r>
            <a:r>
              <a:rPr lang="sk-SK" sz="2800" b="1" i="1" dirty="0"/>
              <a:t> </a:t>
            </a:r>
            <a:r>
              <a:rPr lang="sk-SK" sz="2800" b="1" i="1" dirty="0" err="1">
                <a:solidFill>
                  <a:srgbClr val="C00000"/>
                </a:solidFill>
              </a:rPr>
              <a:t>actus</a:t>
            </a:r>
            <a:r>
              <a:rPr lang="sk-SK" sz="2800" b="1" i="1" dirty="0">
                <a:solidFill>
                  <a:srgbClr val="C00000"/>
                </a:solidFill>
              </a:rPr>
              <a:t> </a:t>
            </a:r>
            <a:r>
              <a:rPr lang="sk-SK" sz="2800" b="1" i="1" dirty="0" err="1">
                <a:solidFill>
                  <a:srgbClr val="C00000"/>
                </a:solidFill>
              </a:rPr>
              <a:t>purus</a:t>
            </a:r>
            <a:r>
              <a:rPr lang="sk-SK" sz="2800" b="1" i="1" dirty="0">
                <a:solidFill>
                  <a:srgbClr val="C00000"/>
                </a:solidFill>
              </a:rPr>
              <a:t> </a:t>
            </a:r>
            <a:r>
              <a:rPr lang="sk-SK" sz="2800" dirty="0">
                <a:solidFill>
                  <a:srgbClr val="C00000"/>
                </a:solidFill>
              </a:rPr>
              <a:t>(čistý akt)</a:t>
            </a:r>
            <a:r>
              <a:rPr lang="sk-SK" sz="2800" b="1" dirty="0"/>
              <a:t>. </a:t>
            </a:r>
            <a:endParaRPr lang="sk-SK" sz="2800" b="1" dirty="0" smtClean="0"/>
          </a:p>
          <a:p>
            <a:pPr lvl="1" algn="ctr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k-SK" sz="2800" b="1" dirty="0" smtClean="0"/>
              <a:t>Ide </a:t>
            </a:r>
            <a:r>
              <a:rPr lang="sk-SK" sz="2800" b="1" dirty="0"/>
              <a:t>o jediný, dynamický a naveky trvajúci Boží akt, </a:t>
            </a:r>
            <a:r>
              <a:rPr lang="sk-SK" sz="2800" dirty="0"/>
              <a:t>ktorým sa navonok najviac prejavuje Božia všemohúcnosť i jeho prozreteľnosť.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10. Zhrnutie učenia Cirkvi o Jedinom </a:t>
            </a:r>
            <a:r>
              <a:rPr lang="sk-SK" dirty="0" smtClean="0">
                <a:solidFill>
                  <a:srgbClr val="C00000"/>
                </a:solidFill>
                <a:effectLst/>
                <a:latin typeface="+mn-lt"/>
              </a:rPr>
              <a:t>	Bohu</a:t>
            </a:r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, stvoriteľovi všetkého</a:t>
            </a:r>
            <a:endParaRPr lang="sk-SK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04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0617"/>
            <a:ext cx="11104763" cy="4919673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sk-SK" sz="3200" dirty="0">
                <a:solidFill>
                  <a:srgbClr val="0070C0"/>
                </a:solidFill>
              </a:rPr>
              <a:t>4. </a:t>
            </a:r>
            <a:r>
              <a:rPr lang="sk-SK" sz="3200" b="1" dirty="0">
                <a:solidFill>
                  <a:srgbClr val="0070C0"/>
                </a:solidFill>
              </a:rPr>
              <a:t>Boh je starostlivý „Otec</a:t>
            </a:r>
            <a:r>
              <a:rPr lang="sk-SK" sz="3200" dirty="0" smtClean="0">
                <a:solidFill>
                  <a:srgbClr val="0070C0"/>
                </a:solidFill>
              </a:rPr>
              <a:t>“</a:t>
            </a:r>
            <a:endParaRPr lang="sk-SK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/>
              <a:t>	</a:t>
            </a:r>
            <a:r>
              <a:rPr lang="sk-SK" sz="3200" dirty="0" smtClean="0"/>
              <a:t>- </a:t>
            </a:r>
            <a:r>
              <a:rPr lang="sk-SK" sz="3200" u="sng" dirty="0" smtClean="0"/>
              <a:t>Záleží mu na </a:t>
            </a:r>
            <a:r>
              <a:rPr lang="sk-SK" sz="3200" u="sng" dirty="0"/>
              <a:t>diele, ktoré stvoril</a:t>
            </a:r>
            <a:r>
              <a:rPr lang="sk-SK" sz="3200" dirty="0"/>
              <a:t>. </a:t>
            </a:r>
            <a:endParaRPr lang="sk-SK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/>
              <a:t>	</a:t>
            </a:r>
            <a:r>
              <a:rPr lang="sk-SK" sz="3200" dirty="0" smtClean="0"/>
              <a:t>- Boh </a:t>
            </a:r>
            <a:r>
              <a:rPr lang="sk-SK" sz="3200" dirty="0"/>
              <a:t>svet nie len stvoril, ale svojím jediným </a:t>
            </a:r>
            <a:r>
              <a:rPr lang="sk-SK" sz="3200" b="1" dirty="0"/>
              <a:t>stvoriteľským </a:t>
            </a:r>
            <a:r>
              <a:rPr lang="sk-SK" sz="3200" b="1" dirty="0" smtClean="0"/>
              <a:t> 	  	   aktom </a:t>
            </a:r>
            <a:r>
              <a:rPr lang="sk-SK" sz="3200" b="1" dirty="0"/>
              <a:t>ho v existencii aj neustále udržiava</a:t>
            </a:r>
            <a:r>
              <a:rPr lang="sk-SK" sz="3200" dirty="0"/>
              <a:t>. </a:t>
            </a:r>
            <a:endParaRPr lang="sk-SK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/>
              <a:t>	</a:t>
            </a:r>
            <a:r>
              <a:rPr lang="sk-SK" sz="3200" dirty="0" smtClean="0"/>
              <a:t>- </a:t>
            </a:r>
            <a:r>
              <a:rPr lang="sk-SK" sz="3200" u="sng" dirty="0" smtClean="0"/>
              <a:t>Boh </a:t>
            </a:r>
            <a:r>
              <a:rPr lang="sk-SK" sz="3200" u="sng" dirty="0"/>
              <a:t>nestvoril svet statický, ale dynamický</a:t>
            </a:r>
            <a:r>
              <a:rPr lang="sk-SK" sz="3200" dirty="0"/>
              <a:t>. </a:t>
            </a:r>
            <a:endParaRPr lang="sk-SK" sz="3200" dirty="0" smtClean="0"/>
          </a:p>
          <a:p>
            <a:pPr marL="109728" indent="0">
              <a:spcBef>
                <a:spcPts val="600"/>
              </a:spcBef>
              <a:buNone/>
            </a:pPr>
            <a:r>
              <a:rPr lang="sk-SK" sz="3200" dirty="0" smtClean="0"/>
              <a:t>Pri </a:t>
            </a:r>
            <a:r>
              <a:rPr lang="sk-SK" sz="3200" dirty="0"/>
              <a:t>stvorení </a:t>
            </a:r>
            <a:r>
              <a:rPr lang="sk-SK" sz="3200" dirty="0" smtClean="0"/>
              <a:t>Boh </a:t>
            </a:r>
            <a:r>
              <a:rPr lang="sk-SK" sz="3200" dirty="0"/>
              <a:t>vložil do sveta aj istý dynamický </a:t>
            </a:r>
            <a:r>
              <a:rPr lang="sk-SK" sz="3200" dirty="0" smtClean="0"/>
              <a:t>poriadok - </a:t>
            </a:r>
            <a:r>
              <a:rPr lang="sk-SK" sz="3200" dirty="0"/>
              <a:t>schopnosť istého </a:t>
            </a:r>
            <a:r>
              <a:rPr lang="sk-SK" sz="3200" dirty="0" smtClean="0"/>
              <a:t>rozvoja, ktorého cieľom je</a:t>
            </a:r>
            <a:r>
              <a:rPr lang="sk-SK" sz="3200" dirty="0"/>
              <a:t>, </a:t>
            </a:r>
            <a:r>
              <a:rPr lang="sk-SK" sz="3200" b="1" dirty="0"/>
              <a:t>aby stvorenie, zvlášť rozumové </a:t>
            </a:r>
            <a:r>
              <a:rPr lang="sk-SK" sz="3200" b="1" dirty="0" smtClean="0"/>
              <a:t>bytosti, </a:t>
            </a:r>
            <a:r>
              <a:rPr lang="sk-SK" sz="3200" b="1" dirty="0"/>
              <a:t>mohli mať účasť na prežívaní Božej slávy a Božej dobroty</a:t>
            </a:r>
            <a:r>
              <a:rPr lang="sk-SK" sz="3200" dirty="0"/>
              <a:t>. </a:t>
            </a:r>
            <a:endParaRPr lang="sk-SK" sz="3200" dirty="0" smtClean="0"/>
          </a:p>
          <a:p>
            <a:pPr marL="109728" indent="0">
              <a:spcBef>
                <a:spcPts val="1200"/>
              </a:spcBef>
              <a:buNone/>
            </a:pPr>
            <a:r>
              <a:rPr lang="sk-SK" sz="3200" dirty="0"/>
              <a:t>	</a:t>
            </a:r>
            <a:r>
              <a:rPr lang="sk-SK" sz="3200" dirty="0" smtClean="0"/>
              <a:t>Osobné </a:t>
            </a:r>
            <a:r>
              <a:rPr lang="sk-SK" sz="3200" dirty="0"/>
              <a:t>prihováranie sa Boha praotcom a prorokom, uzatváranie </a:t>
            </a:r>
            <a:r>
              <a:rPr lang="sk-SK" sz="3200" dirty="0" smtClean="0"/>
              <a:t>	zmlúv </a:t>
            </a:r>
            <a:r>
              <a:rPr lang="sk-SK" sz="3200" dirty="0"/>
              <a:t>s ľuďmi, ako aj samotné vtelenie Božieho syna </a:t>
            </a:r>
            <a:r>
              <a:rPr lang="sk-SK" sz="3200" b="1" dirty="0"/>
              <a:t>svedčí o tom, </a:t>
            </a:r>
            <a:r>
              <a:rPr lang="sk-SK" sz="3200" b="1" dirty="0" smtClean="0"/>
              <a:t>	že </a:t>
            </a:r>
            <a:r>
              <a:rPr lang="sk-SK" sz="3200" b="1" dirty="0"/>
              <a:t>Bohu na jeho diele a na naplnení cieľa stvorenia veľmi záleží</a:t>
            </a:r>
            <a:r>
              <a:rPr lang="sk-SK" sz="3200" dirty="0"/>
              <a:t>. </a:t>
            </a:r>
            <a:endParaRPr lang="sk-SK" sz="280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10. Zhrnutie učenia Cirkvi o Jedinom </a:t>
            </a:r>
            <a:r>
              <a:rPr lang="sk-SK" dirty="0" smtClean="0">
                <a:solidFill>
                  <a:srgbClr val="C00000"/>
                </a:solidFill>
                <a:effectLst/>
                <a:latin typeface="+mn-lt"/>
              </a:rPr>
              <a:t>	Bohu</a:t>
            </a:r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, stvoriteľovi všetkého</a:t>
            </a:r>
            <a:endParaRPr lang="sk-SK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64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udal\Dropbox\FF kazne\Kázne SK f\Dogmatika FF 2015\Vyučovanie v Seminári FF 2015\Diecézna škola viery\Viera v živote kresťana\light-blue-wavy-background_1035-8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1" y="5254"/>
            <a:ext cx="12188789" cy="68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/>
          </a:bodyPr>
          <a:lstStyle/>
          <a:p>
            <a:r>
              <a:rPr lang="sk-SK" dirty="0" smtClean="0"/>
              <a:t>	</a:t>
            </a:r>
            <a:r>
              <a:rPr lang="sk-SK" dirty="0">
                <a:solidFill>
                  <a:srgbClr val="C00000"/>
                </a:solidFill>
                <a:effectLst/>
              </a:rPr>
              <a:t>1. Verím v </a:t>
            </a:r>
            <a:r>
              <a:rPr lang="sk-SK" dirty="0" smtClean="0">
                <a:solidFill>
                  <a:srgbClr val="C00000"/>
                </a:solidFill>
                <a:effectLst/>
              </a:rPr>
              <a:t>Boha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 txBox="1">
            <a:spLocks/>
          </p:cNvSpPr>
          <p:nvPr/>
        </p:nvSpPr>
        <p:spPr>
          <a:xfrm>
            <a:off x="603763" y="1434663"/>
            <a:ext cx="10915575" cy="25995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defTabSz="914400">
              <a:buClr>
                <a:srgbClr val="FBA905"/>
              </a:buClr>
              <a:buSzPct val="138000"/>
              <a:buNone/>
            </a:pPr>
            <a:r>
              <a:rPr lang="sk-SK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</a:rPr>
              <a:t>   Existuje vôbec Boh? </a:t>
            </a:r>
          </a:p>
          <a:p>
            <a:pPr marL="457200" indent="-457200" algn="just" defTabSz="914400">
              <a:buClr>
                <a:srgbClr val="FBA905"/>
              </a:buClr>
              <a:buSzPct val="138000"/>
              <a:buFont typeface="Wingdings" panose="05000000000000000000" pitchFamily="2" charset="2"/>
              <a:buChar char="v"/>
            </a:pPr>
            <a:endParaRPr lang="sk-SK" sz="3200" b="1" dirty="0" smtClean="0">
              <a:solidFill>
                <a:srgbClr val="C00000"/>
              </a:solidFill>
            </a:endParaRPr>
          </a:p>
          <a:p>
            <a:pPr marL="0" indent="0" algn="just" defTabSz="914400">
              <a:spcBef>
                <a:spcPts val="0"/>
              </a:spcBef>
              <a:buClr>
                <a:srgbClr val="FBA905"/>
              </a:buClr>
              <a:buSzPct val="138000"/>
              <a:buNone/>
            </a:pPr>
            <a:r>
              <a:rPr lang="sk-SK" sz="3200" b="1" dirty="0">
                <a:solidFill>
                  <a:srgbClr val="C00000"/>
                </a:solidFill>
              </a:rPr>
              <a:t>	</a:t>
            </a:r>
            <a:r>
              <a:rPr lang="pl-PL" sz="3600" b="1" dirty="0" smtClean="0">
                <a:solidFill>
                  <a:srgbClr val="FF0000"/>
                </a:solidFill>
              </a:rPr>
              <a:t>Nie </a:t>
            </a:r>
            <a:r>
              <a:rPr lang="pl-PL" sz="3600" b="1" dirty="0">
                <a:solidFill>
                  <a:srgbClr val="FF0000"/>
                </a:solidFill>
              </a:rPr>
              <a:t>je to len nejaký ľudský výmysel</a:t>
            </a:r>
            <a:r>
              <a:rPr lang="pl-PL" sz="3600" b="1" dirty="0" smtClean="0">
                <a:solidFill>
                  <a:srgbClr val="FF0000"/>
                </a:solidFill>
              </a:rPr>
              <a:t>?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endParaRPr lang="sk-SK" sz="3200" dirty="0" smtClean="0">
              <a:solidFill>
                <a:srgbClr val="C00000"/>
              </a:solidFill>
            </a:endParaRPr>
          </a:p>
          <a:p>
            <a:pPr marL="0" indent="0" algn="just" defTabSz="914400">
              <a:buNone/>
            </a:pPr>
            <a:endParaRPr lang="sk-SK" sz="800" dirty="0" smtClean="0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8032" y="569901"/>
            <a:ext cx="3011754" cy="169411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lokTextu 16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75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75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75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fudal\Dropbox\FF kazne\Kázne SK f\Dogmatika FF 2015\Vyučovanie v Seminári FF 2015\Diecézna škola viery\Viera v živote kresťana\Verím v Boha - Stvoriteľa\Verím v Boha - obr\Zem-modra-plan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205" y="3126827"/>
            <a:ext cx="4762500" cy="31242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udal\Dropbox\FF kazne\Kázne SK f\Dogmatika FF 2015\Vyučovanie v Seminári FF 2015\Diecézna škola viery\Viera v živote kresťana\Verím v Boha - Stvoriteľa\Verím v Boha - obr\maxresdefault-bfd6ea7841_660x3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891">
            <a:off x="162900" y="2957409"/>
            <a:ext cx="5550318" cy="3119952"/>
          </a:xfrm>
          <a:prstGeom prst="rect">
            <a:avLst/>
          </a:prstGeom>
          <a:noFill/>
          <a:effectLst>
            <a:softEdge rad="635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udal\Dropbox\FF kazne\Kázne SK f\Dogmatika FF 2015\Vyučovanie v Seminári FF 2015\Diecézna škola viery\Viera v živote kresťana\Verím v Boha - Stvoriteľa\Verím v Boha - obr\motý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8011" y="1176997"/>
            <a:ext cx="2619375" cy="1743075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fudal\Dropbox\FF kazne\Kázne SK f\Dogmatika FF 2015\Vyučovanie v Seminári FF 2015\Diecézna škola viery\Viera v živote kresťana\Verím v Boha - Stvoriteľa\Verím v Boha - obr\05-Nikon-Small-Wolr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739" y="158342"/>
            <a:ext cx="2206078" cy="220607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fudal\Dropbox\FF kazne\Kázne SK f\Dogmatika FF 2015\Vyučovanie v Seminári FF 2015\Diecézna škola viery\Viera v živote kresťana\Verím v Boha - Stvoriteľa\Verím v Boha - obr\chlapcek-a-dievcatko-sa-drzia-za-ruku-a-bezia-po-zelenej-l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5217" y="2840917"/>
            <a:ext cx="3657600" cy="307816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817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237" y="1470617"/>
            <a:ext cx="11104763" cy="491967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sk-SK" sz="3200" dirty="0">
                <a:solidFill>
                  <a:srgbClr val="0070C0"/>
                </a:solidFill>
              </a:rPr>
              <a:t>4. </a:t>
            </a:r>
            <a:r>
              <a:rPr lang="sk-SK" sz="3200" b="1" dirty="0">
                <a:solidFill>
                  <a:srgbClr val="0070C0"/>
                </a:solidFill>
              </a:rPr>
              <a:t>Boh je starostlivý „Otec</a:t>
            </a:r>
            <a:r>
              <a:rPr lang="sk-SK" sz="3200" dirty="0" smtClean="0">
                <a:solidFill>
                  <a:srgbClr val="0070C0"/>
                </a:solidFill>
              </a:rPr>
              <a:t>“</a:t>
            </a:r>
            <a:endParaRPr lang="sk-SK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sz="3200" dirty="0"/>
              <a:t>	</a:t>
            </a:r>
            <a:r>
              <a:rPr lang="sk-SK" sz="2800" dirty="0"/>
              <a:t>Sám Ježiš hovorí mnoho krát v evanjeliách o Bohu, ako o „Otcovi“, ale </a:t>
            </a:r>
            <a:r>
              <a:rPr lang="sk-SK" sz="2800" b="1" dirty="0"/>
              <a:t>skutočne familiárny vzťah k Bohu</a:t>
            </a:r>
            <a:r>
              <a:rPr lang="sk-SK" sz="2800" dirty="0"/>
              <a:t> nám poodhalil až vtedy, keď nás pozval prihovárať sa k nemu slovami modlitby </a:t>
            </a:r>
            <a:endParaRPr lang="sk-SK" sz="2800" dirty="0" smtClean="0"/>
          </a:p>
          <a:p>
            <a:pPr marL="109728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Otče náš“</a:t>
            </a:r>
            <a:r>
              <a:rPr lang="sk-SK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Abba</a:t>
            </a:r>
            <a:r>
              <a:rPr lang="sk-SK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Otecko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dirty="0" smtClean="0"/>
              <a:t>ktorá </a:t>
            </a:r>
            <a:r>
              <a:rPr lang="sk-SK" sz="2800" dirty="0"/>
              <a:t>dnes </a:t>
            </a:r>
            <a:r>
              <a:rPr lang="sk-SK" sz="2800" dirty="0" smtClean="0"/>
              <a:t>spája Božie deti – kresťanov, </a:t>
            </a:r>
            <a:r>
              <a:rPr lang="sk-SK" sz="2800" dirty="0"/>
              <a:t>po celom svete. </a:t>
            </a:r>
            <a:endParaRPr lang="sk-SK" sz="28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k-SK" sz="2800" b="1" dirty="0" smtClean="0"/>
              <a:t>Kristov </a:t>
            </a:r>
            <a:r>
              <a:rPr lang="sk-SK" sz="2800" b="1" dirty="0"/>
              <a:t>vzťah k Bohu, ako k Otcovi je </a:t>
            </a:r>
            <a:r>
              <a:rPr lang="sk-SK" sz="2800" b="1" dirty="0" smtClean="0"/>
              <a:t>celkom osobitný</a:t>
            </a:r>
            <a:r>
              <a:rPr lang="sk-SK" sz="2800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b="1" dirty="0" smtClean="0">
                <a:solidFill>
                  <a:srgbClr val="FF0000"/>
                </a:solidFill>
              </a:rPr>
              <a:t>On </a:t>
            </a:r>
            <a:r>
              <a:rPr lang="sk-SK" sz="2800" b="1" dirty="0">
                <a:solidFill>
                  <a:srgbClr val="FF0000"/>
                </a:solidFill>
              </a:rPr>
              <a:t>je od večnosti skutočným Božím synom</a:t>
            </a:r>
            <a:r>
              <a:rPr lang="sk-SK" sz="2800" dirty="0"/>
              <a:t>, </a:t>
            </a:r>
            <a:endParaRPr lang="sk-SK" sz="2800" dirty="0" smtClean="0"/>
          </a:p>
          <a:p>
            <a:pPr marL="393192" lvl="1" indent="0">
              <a:buNone/>
            </a:pPr>
            <a:r>
              <a:rPr lang="sk-SK" sz="2400" dirty="0" smtClean="0"/>
              <a:t>	</a:t>
            </a:r>
            <a:r>
              <a:rPr lang="sk-SK" sz="2800" dirty="0" smtClean="0"/>
              <a:t>kým </a:t>
            </a:r>
            <a:r>
              <a:rPr lang="sk-SK" sz="2800" b="1" dirty="0"/>
              <a:t>my sa nazývame Božími deťmi len v analogickom zmysle</a:t>
            </a:r>
            <a:r>
              <a:rPr lang="sk-SK" sz="2800" dirty="0"/>
              <a:t>, </a:t>
            </a:r>
            <a:endParaRPr lang="sk-SK" sz="2800" dirty="0" smtClean="0"/>
          </a:p>
          <a:p>
            <a:pPr marL="630936" lvl="2" indent="0">
              <a:buNone/>
            </a:pPr>
            <a:r>
              <a:rPr lang="sk-SK" sz="2800" dirty="0" smtClean="0"/>
              <a:t>		keďže </a:t>
            </a:r>
            <a:r>
              <a:rPr lang="sk-SK" sz="2800" dirty="0"/>
              <a:t>sme boli za Božie deti Bohom prijatí, akoby </a:t>
            </a:r>
            <a:r>
              <a:rPr lang="sk-SK" sz="2800" dirty="0" smtClean="0"/>
              <a:t>				„</a:t>
            </a:r>
            <a:r>
              <a:rPr lang="sk-SK" sz="2800" u="sng" dirty="0"/>
              <a:t>adoptívnym</a:t>
            </a:r>
            <a:r>
              <a:rPr lang="sk-SK" sz="2800" dirty="0"/>
              <a:t>“ spôsobom.</a:t>
            </a:r>
            <a:r>
              <a:rPr lang="sk-SK" sz="2800" dirty="0" smtClean="0"/>
              <a:t> </a:t>
            </a:r>
            <a:endParaRPr lang="sk-SK" sz="280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7134"/>
            <a:ext cx="8596668" cy="72813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10. Zhrnutie učenia Cirkvi o Jedinom </a:t>
            </a:r>
            <a:r>
              <a:rPr lang="sk-SK" dirty="0" smtClean="0">
                <a:solidFill>
                  <a:srgbClr val="C00000"/>
                </a:solidFill>
                <a:effectLst/>
                <a:latin typeface="+mn-lt"/>
              </a:rPr>
              <a:t>	Bohu</a:t>
            </a:r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, stvoriteľovi všetkého</a:t>
            </a:r>
            <a:endParaRPr lang="sk-SK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65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udal\Dropbox\FF kazne\Kázne SK f\Dogmatika FF 2015\Vyučovanie v Seminári FF 2015\Diecézna škola viery\Viera v živote kresťana\abstract-blue-white-wave-background_41084-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40166"/>
            <a:ext cx="12191999" cy="21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00" y="1892554"/>
            <a:ext cx="11508828" cy="4686187"/>
          </a:xfrm>
        </p:spPr>
        <p:txBody>
          <a:bodyPr>
            <a:noAutofit/>
          </a:bodyPr>
          <a:lstStyle/>
          <a:p>
            <a:r>
              <a:rPr lang="sk-SK" sz="4000" b="1" i="1" dirty="0">
                <a:solidFill>
                  <a:srgbClr val="7030A0"/>
                </a:solidFill>
              </a:rPr>
              <a:t>Absolútny dualizmus</a:t>
            </a:r>
            <a:endParaRPr lang="sk-SK" sz="4000" dirty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sk-SK" sz="4000" dirty="0"/>
              <a:t>	</a:t>
            </a:r>
            <a:r>
              <a:rPr lang="sk-SK" sz="3600" dirty="0"/>
              <a:t>Vychádza z názoru, že existujú </a:t>
            </a:r>
            <a:r>
              <a:rPr lang="sk-SK" sz="3600" dirty="0" smtClean="0"/>
              <a:t>dva 	večné</a:t>
            </a:r>
            <a:r>
              <a:rPr lang="sk-SK" sz="3600" dirty="0"/>
              <a:t>, rovnocenné, ale protikladné princípy – </a:t>
            </a:r>
            <a:r>
              <a:rPr lang="sk-SK" sz="3600" dirty="0" smtClean="0"/>
              <a:t>	</a:t>
            </a:r>
            <a:r>
              <a:rPr lang="sk-SK" sz="3600" b="1" dirty="0" smtClean="0"/>
              <a:t>dobro </a:t>
            </a:r>
            <a:r>
              <a:rPr lang="sk-SK" sz="3600" b="1" dirty="0"/>
              <a:t>a </a:t>
            </a:r>
            <a:r>
              <a:rPr lang="sk-SK" sz="3600" b="1" dirty="0" smtClean="0"/>
              <a:t>zlo,</a:t>
            </a:r>
            <a:r>
              <a:rPr lang="sk-SK" sz="3600" dirty="0" smtClean="0"/>
              <a:t> ktoré </a:t>
            </a:r>
            <a:r>
              <a:rPr lang="sk-SK" sz="3600" dirty="0"/>
              <a:t>vo svete medzi </a:t>
            </a:r>
            <a:r>
              <a:rPr lang="sk-SK" sz="3600" dirty="0" smtClean="0"/>
              <a:t>sebou neustále 	zápasia</a:t>
            </a:r>
            <a:r>
              <a:rPr lang="sk-SK" sz="3600" dirty="0"/>
              <a:t>. </a:t>
            </a:r>
            <a:endParaRPr lang="sk-SK" sz="3600" dirty="0" smtClean="0"/>
          </a:p>
          <a:p>
            <a:r>
              <a:rPr lang="sk-SK" sz="3600" b="1" dirty="0" err="1" smtClean="0"/>
              <a:t>Gnostici</a:t>
            </a:r>
            <a:r>
              <a:rPr lang="sk-SK" sz="3600" b="1" dirty="0" smtClean="0"/>
              <a:t> </a:t>
            </a:r>
            <a:r>
              <a:rPr lang="sk-SK" sz="3600" b="1" dirty="0"/>
              <a:t>a manichejci učili </a:t>
            </a:r>
            <a:r>
              <a:rPr lang="sk-SK" sz="3600" dirty="0"/>
              <a:t>že okrem nekonečne </a:t>
            </a:r>
            <a:r>
              <a:rPr lang="sk-SK" sz="3600" dirty="0" smtClean="0"/>
              <a:t>	dobrého </a:t>
            </a:r>
            <a:r>
              <a:rPr lang="sk-SK" sz="3600" dirty="0"/>
              <a:t>Boha, jestvuje aj nekonečne zlá bytosť, v </a:t>
            </a:r>
            <a:r>
              <a:rPr lang="sk-SK" sz="3600" dirty="0" smtClean="0"/>
              <a:t>	ktorej </a:t>
            </a:r>
            <a:r>
              <a:rPr lang="sk-SK" sz="3600" dirty="0"/>
              <a:t>niet nijakého dobra.</a:t>
            </a:r>
          </a:p>
          <a:p>
            <a:pPr>
              <a:lnSpc>
                <a:spcPct val="150000"/>
              </a:lnSpc>
            </a:pPr>
            <a:endParaRPr lang="sk-SK" sz="240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38063"/>
            <a:ext cx="11010169" cy="110329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11. 	Hlavné myšlienkové prúdy, ktoré priamo </a:t>
            </a:r>
            <a:r>
              <a:rPr lang="sk-SK" dirty="0" smtClean="0">
                <a:solidFill>
                  <a:srgbClr val="C00000"/>
                </a:solidFill>
                <a:effectLst/>
                <a:latin typeface="+mn-lt"/>
              </a:rPr>
              <a:t>	protirečia </a:t>
            </a:r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zjavenej pravde o existencii 	jediného, pravého </a:t>
            </a:r>
            <a:r>
              <a:rPr lang="sk-SK" dirty="0" smtClean="0">
                <a:solidFill>
                  <a:srgbClr val="C00000"/>
                </a:solidFill>
                <a:effectLst/>
                <a:latin typeface="+mn-lt"/>
              </a:rPr>
              <a:t>Boha</a:t>
            </a:r>
            <a:endParaRPr lang="sk-SK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14338" name="Picture 2" descr="C:\Users\fudal\Dropbox\FF kazne\Kázne SK f\Dogmatika FF 2015\Vyučovanie v Seminári FF 2015\Diecézna škola viery\Viera v živote kresťana\Verím v Boha - Stvoriteľa\Verím v Boha - obr\2805-0-diabol-a-bo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9710" y="1681162"/>
            <a:ext cx="3043118" cy="18258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883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udal\Dropbox\FF kazne\Kázne SK f\Dogmatika FF 2015\Vyučovanie v Seminári FF 2015\Diecézna škola viery\Viera v živote kresťana\abstract-blue-white-wave-background_41084-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40166"/>
            <a:ext cx="12191999" cy="21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00" y="1808471"/>
            <a:ext cx="11508828" cy="4686187"/>
          </a:xfrm>
        </p:spPr>
        <p:txBody>
          <a:bodyPr>
            <a:noAutofit/>
          </a:bodyPr>
          <a:lstStyle/>
          <a:p>
            <a:r>
              <a:rPr lang="sk-SK" sz="3600" b="1" i="1" dirty="0">
                <a:solidFill>
                  <a:srgbClr val="7030A0"/>
                </a:solidFill>
              </a:rPr>
              <a:t>Panteizmus</a:t>
            </a:r>
            <a:endParaRPr lang="sk-SK" sz="3600" dirty="0">
              <a:solidFill>
                <a:srgbClr val="7030A0"/>
              </a:solidFill>
            </a:endParaRPr>
          </a:p>
          <a:p>
            <a:r>
              <a:rPr lang="sk-SK" sz="4000" dirty="0" smtClean="0"/>
              <a:t>	</a:t>
            </a:r>
            <a:r>
              <a:rPr lang="sk-SK" sz="3600" dirty="0" smtClean="0"/>
              <a:t>Panteizmus </a:t>
            </a:r>
            <a:r>
              <a:rPr lang="sk-SK" sz="3600" dirty="0"/>
              <a:t>je názor stotožňujúci </a:t>
            </a:r>
            <a:r>
              <a:rPr lang="sk-SK" sz="3600" dirty="0" smtClean="0"/>
              <a:t>Boha s prírodou </a:t>
            </a:r>
            <a:r>
              <a:rPr lang="sk-SK" sz="3600" dirty="0"/>
              <a:t>a </a:t>
            </a:r>
            <a:r>
              <a:rPr lang="sk-SK" sz="3600" dirty="0" smtClean="0"/>
              <a:t>	prírodu </a:t>
            </a:r>
            <a:r>
              <a:rPr lang="sk-SK" sz="3600" dirty="0"/>
              <a:t>pokladá za stelesnenie </a:t>
            </a:r>
            <a:r>
              <a:rPr lang="sk-SK" sz="3600" dirty="0" smtClean="0"/>
              <a:t>božstva</a:t>
            </a:r>
            <a:r>
              <a:rPr lang="sk-SK" sz="3600" dirty="0"/>
              <a:t>. </a:t>
            </a:r>
            <a:endParaRPr lang="sk-SK" sz="3600" dirty="0" smtClean="0"/>
          </a:p>
          <a:p>
            <a:r>
              <a:rPr lang="sk-SK" sz="3600" dirty="0" smtClean="0">
                <a:solidFill>
                  <a:srgbClr val="FF0000"/>
                </a:solidFill>
              </a:rPr>
              <a:t>Podľa </a:t>
            </a:r>
            <a:r>
              <a:rPr lang="sk-SK" sz="3600" dirty="0">
                <a:solidFill>
                  <a:srgbClr val="FF0000"/>
                </a:solidFill>
              </a:rPr>
              <a:t>panteizmu </a:t>
            </a:r>
            <a:r>
              <a:rPr lang="sk-SK" sz="3600" b="1" dirty="0" smtClean="0">
                <a:solidFill>
                  <a:srgbClr val="FF0000"/>
                </a:solidFill>
              </a:rPr>
              <a:t>Boh </a:t>
            </a:r>
            <a:r>
              <a:rPr lang="sk-SK" sz="3600" b="1" dirty="0">
                <a:solidFill>
                  <a:srgbClr val="FF0000"/>
                </a:solidFill>
              </a:rPr>
              <a:t>je všetko a </a:t>
            </a:r>
            <a:r>
              <a:rPr lang="sk-SK" sz="3600" b="1" dirty="0" smtClean="0">
                <a:solidFill>
                  <a:srgbClr val="FF0000"/>
                </a:solidFill>
              </a:rPr>
              <a:t>všetci </a:t>
            </a:r>
            <a:r>
              <a:rPr lang="sk-SK" sz="3600" b="1" dirty="0">
                <a:solidFill>
                  <a:srgbClr val="FF0000"/>
                </a:solidFill>
              </a:rPr>
              <a:t>a všetci a všetko je Boh</a:t>
            </a:r>
            <a:r>
              <a:rPr lang="sk-SK" sz="3600" dirty="0">
                <a:solidFill>
                  <a:srgbClr val="FF0000"/>
                </a:solidFill>
              </a:rPr>
              <a:t>.</a:t>
            </a:r>
            <a:r>
              <a:rPr lang="sk-SK" sz="3600" dirty="0"/>
              <a:t> </a:t>
            </a:r>
            <a:r>
              <a:rPr lang="sk-SK" sz="3600" dirty="0" smtClean="0"/>
              <a:t>Panteizmus </a:t>
            </a:r>
            <a:r>
              <a:rPr lang="sk-SK" sz="3600" u="sng" dirty="0"/>
              <a:t>je podobný polyteizmu </a:t>
            </a:r>
            <a:r>
              <a:rPr lang="sk-SK" sz="3200" dirty="0"/>
              <a:t>(viera v mnohých bohov)</a:t>
            </a:r>
            <a:r>
              <a:rPr lang="sk-SK" sz="3600" dirty="0"/>
              <a:t>, ale ide nad mnohobožstvo, lebo učí, že všetko je </a:t>
            </a:r>
            <a:r>
              <a:rPr lang="sk-SK" sz="3600" dirty="0" smtClean="0"/>
              <a:t>boh: 	</a:t>
            </a:r>
            <a:r>
              <a:rPr lang="sk-SK" sz="3600" b="1" dirty="0" smtClean="0"/>
              <a:t>strom </a:t>
            </a:r>
            <a:r>
              <a:rPr lang="sk-SK" sz="3600" b="1" dirty="0"/>
              <a:t>je boh, skala je boh, zviera je </a:t>
            </a:r>
            <a:r>
              <a:rPr lang="sk-SK" sz="3600" b="1" dirty="0" smtClean="0"/>
              <a:t>				boh</a:t>
            </a:r>
            <a:r>
              <a:rPr lang="sk-SK" sz="3600" b="1" dirty="0"/>
              <a:t>, </a:t>
            </a:r>
            <a:r>
              <a:rPr lang="sk-SK" sz="3600" b="1" dirty="0" smtClean="0"/>
              <a:t>ty </a:t>
            </a:r>
            <a:r>
              <a:rPr lang="sk-SK" sz="3600" b="1" dirty="0"/>
              <a:t>si boh, atď.</a:t>
            </a:r>
          </a:p>
          <a:p>
            <a:pPr>
              <a:lnSpc>
                <a:spcPct val="150000"/>
              </a:lnSpc>
            </a:pPr>
            <a:endParaRPr lang="sk-SK" sz="2400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38063"/>
            <a:ext cx="11010169" cy="110329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11. 	Hlavné myšlienkové prúdy, ktoré priamo </a:t>
            </a:r>
            <a:r>
              <a:rPr lang="sk-SK" dirty="0" smtClean="0">
                <a:solidFill>
                  <a:srgbClr val="C00000"/>
                </a:solidFill>
                <a:effectLst/>
                <a:latin typeface="+mn-lt"/>
              </a:rPr>
              <a:t>	protirečia </a:t>
            </a:r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zjavenej pravde o existencii 	jediného, pravého </a:t>
            </a:r>
            <a:r>
              <a:rPr lang="sk-SK" dirty="0" smtClean="0">
                <a:solidFill>
                  <a:srgbClr val="C00000"/>
                </a:solidFill>
                <a:effectLst/>
                <a:latin typeface="+mn-lt"/>
              </a:rPr>
              <a:t>Boha</a:t>
            </a:r>
            <a:endParaRPr lang="sk-SK" dirty="0">
              <a:solidFill>
                <a:srgbClr val="C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92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udal\Dropbox\FF kazne\Kázne SK f\Dogmatika FF 2015\Vyučovanie v Seminári FF 2015\Diecézna škola viery\Viera v živote kresťana\abstract-blue-white-wave-background_41084-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40166"/>
            <a:ext cx="12191999" cy="21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00" y="1808471"/>
            <a:ext cx="11508828" cy="4686187"/>
          </a:xfrm>
        </p:spPr>
        <p:txBody>
          <a:bodyPr>
            <a:noAutofit/>
          </a:bodyPr>
          <a:lstStyle/>
          <a:p>
            <a:r>
              <a:rPr lang="sk-SK" sz="3600" b="1" i="1" dirty="0" smtClean="0">
                <a:solidFill>
                  <a:srgbClr val="7030A0"/>
                </a:solidFill>
              </a:rPr>
              <a:t>Deizmus</a:t>
            </a:r>
            <a:endParaRPr lang="sk-SK" sz="3600" dirty="0">
              <a:solidFill>
                <a:srgbClr val="7030A0"/>
              </a:solidFill>
            </a:endParaRPr>
          </a:p>
          <a:p>
            <a:r>
              <a:rPr lang="sk-SK" sz="4000" dirty="0" smtClean="0"/>
              <a:t>	</a:t>
            </a:r>
            <a:r>
              <a:rPr lang="sk-SK" sz="3600" dirty="0"/>
              <a:t>Deizmus je názor, ktorý </a:t>
            </a:r>
            <a:r>
              <a:rPr lang="sk-SK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pripúšťa existenciu akéhosi neživého boha, alebo nejakého princípu, ktorý je prapríčinou sveta </a:t>
            </a:r>
            <a:r>
              <a:rPr lang="sk-SK" sz="3600" dirty="0"/>
              <a:t>(vesmír iba stvoril</a:t>
            </a:r>
            <a:r>
              <a:rPr lang="sk-SK" sz="3600" dirty="0" smtClean="0"/>
              <a:t>), </a:t>
            </a:r>
          </a:p>
          <a:p>
            <a:pPr>
              <a:spcBef>
                <a:spcPts val="1800"/>
              </a:spcBef>
            </a:pPr>
            <a:r>
              <a:rPr lang="sk-SK" sz="3600" dirty="0" smtClean="0"/>
              <a:t>     </a:t>
            </a:r>
            <a:r>
              <a:rPr lang="sk-SK" sz="3600" b="1" dirty="0" smtClean="0">
                <a:solidFill>
                  <a:srgbClr val="002060"/>
                </a:solidFill>
              </a:rPr>
              <a:t>Tento </a:t>
            </a:r>
            <a:r>
              <a:rPr lang="sk-SK" sz="3600" b="1" dirty="0">
                <a:solidFill>
                  <a:srgbClr val="002060"/>
                </a:solidFill>
              </a:rPr>
              <a:t>boh, sa </a:t>
            </a:r>
            <a:r>
              <a:rPr lang="sk-SK" sz="3600" b="1" dirty="0" smtClean="0">
                <a:solidFill>
                  <a:srgbClr val="002060"/>
                </a:solidFill>
              </a:rPr>
              <a:t>však o </a:t>
            </a:r>
            <a:r>
              <a:rPr lang="sk-SK" sz="3600" b="1" dirty="0">
                <a:solidFill>
                  <a:srgbClr val="002060"/>
                </a:solidFill>
              </a:rPr>
              <a:t>svet </a:t>
            </a:r>
            <a:endParaRPr lang="sk-SK" sz="3600" b="1" dirty="0" smtClean="0">
              <a:solidFill>
                <a:srgbClr val="002060"/>
              </a:solidFill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sk-SK" sz="3600" b="1" dirty="0">
                <a:solidFill>
                  <a:srgbClr val="002060"/>
                </a:solidFill>
              </a:rPr>
              <a:t>	</a:t>
            </a:r>
            <a:r>
              <a:rPr lang="sk-SK" sz="3600" b="1" dirty="0" smtClean="0">
                <a:solidFill>
                  <a:srgbClr val="002060"/>
                </a:solidFill>
              </a:rPr>
              <a:t>po</a:t>
            </a:r>
            <a:r>
              <a:rPr lang="sk-SK" sz="3600" b="1" dirty="0">
                <a:solidFill>
                  <a:srgbClr val="002060"/>
                </a:solidFill>
              </a:rPr>
              <a:t> jeho vzniku už viac </a:t>
            </a:r>
            <a:r>
              <a:rPr lang="sk-SK" sz="3600" b="1" dirty="0" smtClean="0">
                <a:solidFill>
                  <a:srgbClr val="002060"/>
                </a:solidFill>
              </a:rPr>
              <a:t>nestará.</a:t>
            </a:r>
            <a:endParaRPr lang="sk-SK" sz="2400" b="1" dirty="0">
              <a:solidFill>
                <a:srgbClr val="00206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38063"/>
            <a:ext cx="11010169" cy="110329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11. 	Hlavné myšlienkové prúdy, ktoré priamo </a:t>
            </a:r>
            <a:r>
              <a:rPr lang="sk-SK" dirty="0" smtClean="0">
                <a:solidFill>
                  <a:srgbClr val="C00000"/>
                </a:solidFill>
                <a:effectLst/>
                <a:latin typeface="+mn-lt"/>
              </a:rPr>
              <a:t>	protirečia </a:t>
            </a:r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zjavenej pravde o existencii 	jediného, pravého </a:t>
            </a:r>
            <a:r>
              <a:rPr lang="sk-SK" dirty="0" smtClean="0">
                <a:solidFill>
                  <a:srgbClr val="C00000"/>
                </a:solidFill>
                <a:effectLst/>
                <a:latin typeface="+mn-lt"/>
              </a:rPr>
              <a:t>Boha</a:t>
            </a:r>
            <a:endParaRPr lang="sk-SK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1328" y="3023695"/>
            <a:ext cx="4381500" cy="40005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683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udal\Dropbox\FF kazne\Kázne SK f\Dogmatika FF 2015\Vyučovanie v Seminári FF 2015\Diecézna škola viery\Viera v živote kresťana\abstract-blue-white-wave-background_41084-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40166"/>
            <a:ext cx="12191999" cy="21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00" y="1659060"/>
            <a:ext cx="11508828" cy="4686187"/>
          </a:xfrm>
        </p:spPr>
        <p:txBody>
          <a:bodyPr>
            <a:noAutofit/>
          </a:bodyPr>
          <a:lstStyle/>
          <a:p>
            <a:r>
              <a:rPr lang="sk-SK" sz="3600" b="1" i="1" dirty="0" smtClean="0">
                <a:solidFill>
                  <a:srgbClr val="7030A0"/>
                </a:solidFill>
              </a:rPr>
              <a:t>Ateizmus</a:t>
            </a:r>
            <a:endParaRPr lang="sk-SK" sz="3600" dirty="0">
              <a:solidFill>
                <a:srgbClr val="7030A0"/>
              </a:solidFill>
            </a:endParaRPr>
          </a:p>
          <a:p>
            <a:r>
              <a:rPr lang="sk-SK" sz="4000" dirty="0" smtClean="0"/>
              <a:t>	</a:t>
            </a:r>
            <a:r>
              <a:rPr lang="sk-SK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Teoretický </a:t>
            </a:r>
            <a:r>
              <a:rPr lang="sk-SK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ateizmus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sk-SK" sz="3600" dirty="0" smtClean="0"/>
              <a:t>je </a:t>
            </a:r>
            <a:r>
              <a:rPr lang="sk-SK" sz="3600" dirty="0"/>
              <a:t>intelektuálne presvedčenie človeka o tom, </a:t>
            </a:r>
            <a:endParaRPr lang="sk-SK" sz="3600" dirty="0" smtClean="0"/>
          </a:p>
          <a:p>
            <a:pPr marL="630936" lvl="2" indent="0">
              <a:buNone/>
            </a:pPr>
            <a:r>
              <a:rPr lang="sk-SK" sz="3600" dirty="0"/>
              <a:t> </a:t>
            </a:r>
            <a:r>
              <a:rPr lang="sk-SK" sz="3600" dirty="0" smtClean="0"/>
              <a:t> že </a:t>
            </a:r>
            <a:r>
              <a:rPr lang="sk-SK" sz="3600" dirty="0"/>
              <a:t>Boh neexistuje.</a:t>
            </a:r>
            <a:r>
              <a:rPr lang="sk-SK" sz="3000" dirty="0"/>
              <a:t> </a:t>
            </a:r>
            <a:endParaRPr lang="sk-SK" sz="3000" dirty="0" smtClean="0"/>
          </a:p>
          <a:p>
            <a:r>
              <a:rPr lang="sk-SK" sz="3600" dirty="0" smtClean="0"/>
              <a:t>     </a:t>
            </a:r>
            <a:r>
              <a:rPr lang="sk-SK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Praktickým </a:t>
            </a:r>
            <a:r>
              <a:rPr lang="sk-SK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ateizmom</a:t>
            </a:r>
            <a:r>
              <a:rPr lang="sk-SK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dirty="0"/>
              <a:t>nazývame </a:t>
            </a:r>
            <a:endParaRPr lang="sk-SK" sz="3600" dirty="0" smtClean="0"/>
          </a:p>
          <a:p>
            <a:pPr lvl="2"/>
            <a:r>
              <a:rPr lang="sk-SK" sz="3600" dirty="0" smtClean="0"/>
              <a:t>spôsob </a:t>
            </a:r>
            <a:r>
              <a:rPr lang="sk-SK" sz="3600" dirty="0"/>
              <a:t>života ľudí, ktorí žijú, </a:t>
            </a:r>
            <a:endParaRPr lang="sk-SK" sz="3600" dirty="0" smtClean="0"/>
          </a:p>
          <a:p>
            <a:pPr marL="630936" lvl="2" indent="0">
              <a:buNone/>
            </a:pPr>
            <a:r>
              <a:rPr lang="sk-SK" sz="3600" dirty="0"/>
              <a:t> </a:t>
            </a:r>
            <a:r>
              <a:rPr lang="sk-SK" sz="3600" dirty="0" smtClean="0"/>
              <a:t> ako </a:t>
            </a:r>
            <a:r>
              <a:rPr lang="sk-SK" sz="3600" dirty="0"/>
              <a:t>keby Boh neexistoval.</a:t>
            </a:r>
            <a:endParaRPr lang="sk-SK" sz="3600" b="1" dirty="0">
              <a:solidFill>
                <a:srgbClr val="00206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38063"/>
            <a:ext cx="11010169" cy="1103294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11. 	Hlavné myšlienkové prúdy, ktoré priamo </a:t>
            </a:r>
            <a:r>
              <a:rPr lang="sk-SK" dirty="0" smtClean="0">
                <a:solidFill>
                  <a:srgbClr val="C00000"/>
                </a:solidFill>
                <a:effectLst/>
                <a:latin typeface="+mn-lt"/>
              </a:rPr>
              <a:t>	protirečia </a:t>
            </a:r>
            <a:r>
              <a:rPr lang="sk-SK" dirty="0">
                <a:solidFill>
                  <a:srgbClr val="C00000"/>
                </a:solidFill>
                <a:effectLst/>
                <a:latin typeface="+mn-lt"/>
              </a:rPr>
              <a:t>zjavenej pravde o existencii 	jediného, pravého </a:t>
            </a:r>
            <a:r>
              <a:rPr lang="sk-SK" dirty="0" smtClean="0">
                <a:solidFill>
                  <a:srgbClr val="C00000"/>
                </a:solidFill>
                <a:effectLst/>
                <a:latin typeface="+mn-lt"/>
              </a:rPr>
              <a:t>Boha</a:t>
            </a:r>
            <a:endParaRPr lang="sk-SK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16388" name="Picture 4" descr="Clergy as Counselor | Psychology Tod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6589" r="36589" b="-361"/>
          <a:stretch/>
        </p:blipFill>
        <p:spPr bwMode="auto">
          <a:xfrm rot="5400000">
            <a:off x="7029896" y="2937679"/>
            <a:ext cx="4060037" cy="27116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4533" flipH="1">
            <a:off x="8727069" y="4201278"/>
            <a:ext cx="3034905" cy="252984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525419" y="6120806"/>
            <a:ext cx="5067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Ďakujem za Vašu pozornosť</a:t>
            </a:r>
          </a:p>
        </p:txBody>
      </p:sp>
    </p:spTree>
    <p:extLst>
      <p:ext uri="{BB962C8B-B14F-4D97-AF65-F5344CB8AC3E}">
        <p14:creationId xmlns:p14="http://schemas.microsoft.com/office/powerpoint/2010/main" xmlns="" val="366616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udal\Dropbox\FF kazne\Kázne SK f\Dogmatika FF 2015\Vyučovanie v Seminári FF 2015\Diecézna škola viery\Viera v živote kresťana\abstract-blue-white-wave-background_41084-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" y="0"/>
            <a:ext cx="12191999" cy="21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udal\Dropbox\FF kazne\Kázne SK f\Dogmatika FF 2015\Vyučovanie v Seminári FF 2015\Diecézna škola viery\Viera v živote kresťana\abstract-blue-white-wave-background_41084-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40166"/>
            <a:ext cx="12191999" cy="21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2" y="1173114"/>
            <a:ext cx="11508828" cy="4686187"/>
          </a:xfrm>
        </p:spPr>
        <p:txBody>
          <a:bodyPr>
            <a:noAutofit/>
          </a:bodyPr>
          <a:lstStyle/>
          <a:p>
            <a:r>
              <a:rPr lang="sk-SK" sz="1800" dirty="0"/>
              <a:t>AKVINSKÝ, Tomáš. </a:t>
            </a:r>
            <a:r>
              <a:rPr lang="sk-SK" sz="1800" i="1" dirty="0"/>
              <a:t>La </a:t>
            </a:r>
            <a:r>
              <a:rPr lang="sk-SK" sz="1800" i="1" dirty="0" err="1"/>
              <a:t>somma</a:t>
            </a:r>
            <a:r>
              <a:rPr lang="sk-SK" sz="1800" i="1" dirty="0"/>
              <a:t> </a:t>
            </a:r>
            <a:r>
              <a:rPr lang="sk-SK" sz="1800" i="1" dirty="0" err="1"/>
              <a:t>contro</a:t>
            </a:r>
            <a:r>
              <a:rPr lang="sk-SK" sz="1800" i="1" dirty="0"/>
              <a:t> i </a:t>
            </a:r>
            <a:r>
              <a:rPr lang="sk-SK" sz="1800" i="1" dirty="0" err="1"/>
              <a:t>gentili</a:t>
            </a:r>
            <a:r>
              <a:rPr lang="sk-SK" sz="1800" dirty="0"/>
              <a:t>. Bologna: ESD, </a:t>
            </a:r>
            <a:r>
              <a:rPr lang="sk-SK" sz="1800" dirty="0" err="1"/>
              <a:t>Liber</a:t>
            </a:r>
            <a:r>
              <a:rPr lang="sk-SK" sz="1800" dirty="0"/>
              <a:t> IV, </a:t>
            </a:r>
            <a:r>
              <a:rPr lang="sk-SK" sz="1800" dirty="0" err="1"/>
              <a:t>vol</a:t>
            </a:r>
            <a:r>
              <a:rPr lang="sk-SK" sz="1800" dirty="0"/>
              <a:t>. III, 2001. </a:t>
            </a:r>
          </a:p>
          <a:p>
            <a:r>
              <a:rPr lang="sk-SK" sz="1800" dirty="0"/>
              <a:t>AKVINSKÝ, Tomáš. </a:t>
            </a:r>
            <a:r>
              <a:rPr lang="sk-SK" sz="1800" i="1" dirty="0"/>
              <a:t>La </a:t>
            </a:r>
            <a:r>
              <a:rPr lang="sk-SK" sz="1800" i="1" dirty="0" err="1"/>
              <a:t>Somma</a:t>
            </a:r>
            <a:r>
              <a:rPr lang="sk-SK" sz="1800" i="1" dirty="0"/>
              <a:t> </a:t>
            </a:r>
            <a:r>
              <a:rPr lang="sk-SK" sz="1800" i="1" dirty="0" err="1"/>
              <a:t>Teologica</a:t>
            </a:r>
            <a:r>
              <a:rPr lang="sk-SK" sz="1800" i="1" dirty="0"/>
              <a:t>. </a:t>
            </a:r>
            <a:r>
              <a:rPr lang="sk-SK" sz="1800" dirty="0"/>
              <a:t>Bologna: ESD, </a:t>
            </a:r>
            <a:r>
              <a:rPr lang="sk-SK" sz="1800" dirty="0" err="1"/>
              <a:t>Liber</a:t>
            </a:r>
            <a:r>
              <a:rPr lang="sk-SK" sz="1800" dirty="0"/>
              <a:t> I, </a:t>
            </a:r>
            <a:r>
              <a:rPr lang="sk-SK" sz="1800" dirty="0" err="1"/>
              <a:t>vol</a:t>
            </a:r>
            <a:r>
              <a:rPr lang="sk-SK" sz="1800" dirty="0"/>
              <a:t>. I, 1996.</a:t>
            </a:r>
          </a:p>
          <a:p>
            <a:r>
              <a:rPr lang="sk-SK" sz="1800" dirty="0"/>
              <a:t>DENZINGER, </a:t>
            </a:r>
            <a:r>
              <a:rPr lang="sk-SK" sz="1800" dirty="0" err="1"/>
              <a:t>Heinrich</a:t>
            </a:r>
            <a:r>
              <a:rPr lang="sk-SK" sz="1800" dirty="0"/>
              <a:t>. - HÜNERMANN, Peter. </a:t>
            </a:r>
            <a:r>
              <a:rPr lang="sk-SK" sz="1800" i="1" dirty="0" err="1"/>
              <a:t>Enchiridion</a:t>
            </a:r>
            <a:r>
              <a:rPr lang="sk-SK" sz="1800" i="1" dirty="0"/>
              <a:t> </a:t>
            </a:r>
            <a:r>
              <a:rPr lang="sk-SK" sz="1800" i="1" dirty="0" err="1"/>
              <a:t>symbolorum</a:t>
            </a:r>
            <a:r>
              <a:rPr lang="sk-SK" sz="1800" i="1" dirty="0"/>
              <a:t> </a:t>
            </a:r>
            <a:r>
              <a:rPr lang="sk-SK" sz="1800" i="1" dirty="0" err="1"/>
              <a:t>definitionum</a:t>
            </a:r>
            <a:r>
              <a:rPr lang="sk-SK" sz="1800" i="1" dirty="0"/>
              <a:t> </a:t>
            </a:r>
            <a:r>
              <a:rPr lang="sk-SK" sz="1800" i="1" dirty="0" err="1"/>
              <a:t>et</a:t>
            </a:r>
            <a:r>
              <a:rPr lang="sk-SK" sz="1800" i="1" dirty="0"/>
              <a:t> </a:t>
            </a:r>
            <a:r>
              <a:rPr lang="sk-SK" sz="1800" i="1" dirty="0" err="1" smtClean="0"/>
              <a:t>declarationum</a:t>
            </a:r>
            <a:r>
              <a:rPr lang="sk-SK" sz="1800" i="1" dirty="0" smtClean="0"/>
              <a:t> </a:t>
            </a:r>
            <a:r>
              <a:rPr lang="sk-SK" sz="1800" i="1" dirty="0" err="1"/>
              <a:t>de</a:t>
            </a:r>
            <a:r>
              <a:rPr lang="sk-SK" sz="1800" i="1" dirty="0"/>
              <a:t> </a:t>
            </a:r>
            <a:r>
              <a:rPr lang="sk-SK" sz="1800" i="1" dirty="0" smtClean="0"/>
              <a:t>	</a:t>
            </a:r>
            <a:r>
              <a:rPr lang="sk-SK" sz="1800" i="1" dirty="0" err="1" smtClean="0"/>
              <a:t>rebus</a:t>
            </a:r>
            <a:r>
              <a:rPr lang="sk-SK" sz="1800" i="1" dirty="0" smtClean="0"/>
              <a:t> </a:t>
            </a:r>
            <a:r>
              <a:rPr lang="sk-SK" sz="1800" i="1" dirty="0" err="1"/>
              <a:t>fidei</a:t>
            </a:r>
            <a:r>
              <a:rPr lang="sk-SK" sz="1800" i="1" dirty="0"/>
              <a:t> </a:t>
            </a:r>
            <a:r>
              <a:rPr lang="sk-SK" sz="1800" i="1" dirty="0" err="1"/>
              <a:t>et</a:t>
            </a:r>
            <a:r>
              <a:rPr lang="sk-SK" sz="1800" i="1" dirty="0"/>
              <a:t> </a:t>
            </a:r>
            <a:r>
              <a:rPr lang="sk-SK" sz="1800" i="1" dirty="0" err="1"/>
              <a:t>morum</a:t>
            </a:r>
            <a:r>
              <a:rPr lang="sk-SK" sz="1800" i="1" dirty="0"/>
              <a:t> (DH)</a:t>
            </a:r>
            <a:r>
              <a:rPr lang="sk-SK" sz="1800" dirty="0"/>
              <a:t>. Bologna: </a:t>
            </a:r>
            <a:r>
              <a:rPr lang="sk-SK" sz="1800" dirty="0" err="1"/>
              <a:t>Edizioni</a:t>
            </a:r>
            <a:r>
              <a:rPr lang="sk-SK" sz="1800" dirty="0"/>
              <a:t> </a:t>
            </a:r>
            <a:r>
              <a:rPr lang="sk-SK" sz="1800" dirty="0" err="1"/>
              <a:t>Dehoniane</a:t>
            </a:r>
            <a:r>
              <a:rPr lang="sk-SK" sz="1800" dirty="0"/>
              <a:t> Bologna 	(EDB), 2003.</a:t>
            </a:r>
          </a:p>
          <a:p>
            <a:r>
              <a:rPr lang="sk-SK" sz="1800" dirty="0"/>
              <a:t>DRÁB, Pavol. Otec - prvá osoba Trojice. In: KŇAZSKÝ SEMINÁR BISKUPA JÁNA 	VOJTAŠŠÁKA, SPIŠSKÁ </a:t>
            </a:r>
            <a:r>
              <a:rPr lang="sk-SK" sz="1800" dirty="0" smtClean="0"/>
              <a:t>	KAPITULA </a:t>
            </a:r>
            <a:r>
              <a:rPr lang="sk-SK" sz="1800" dirty="0"/>
              <a:t>- SPIŠSKÉ PODHRADIE. </a:t>
            </a:r>
            <a:r>
              <a:rPr lang="sk-SK" sz="1800" i="1" dirty="0"/>
              <a:t>Boh - Trojica - </a:t>
            </a:r>
            <a:r>
              <a:rPr lang="sk-SK" sz="1800" i="1" dirty="0" smtClean="0"/>
              <a:t>Stvorenie</a:t>
            </a:r>
            <a:r>
              <a:rPr lang="sk-SK" sz="1800" i="1" dirty="0"/>
              <a:t>, Zborník prednášok zo seminára </a:t>
            </a:r>
            <a:r>
              <a:rPr lang="sk-SK" sz="1800" i="1" dirty="0" smtClean="0"/>
              <a:t>	z</a:t>
            </a:r>
            <a:r>
              <a:rPr lang="sk-SK" sz="1800" i="1" dirty="0"/>
              <a:t> dogmatickej teológie. </a:t>
            </a:r>
            <a:r>
              <a:rPr lang="sk-SK" sz="1800" dirty="0"/>
              <a:t>Spišské Podhradie. </a:t>
            </a:r>
            <a:r>
              <a:rPr lang="sk-SK" sz="1800" dirty="0" smtClean="0"/>
              <a:t>1999</a:t>
            </a:r>
            <a:r>
              <a:rPr lang="sk-SK" sz="1800" dirty="0"/>
              <a:t>, s. 15-25.</a:t>
            </a:r>
          </a:p>
          <a:p>
            <a:r>
              <a:rPr lang="sk-SK" sz="1800" dirty="0"/>
              <a:t>GERČAK, František. </a:t>
            </a:r>
            <a:r>
              <a:rPr lang="sk-SK" sz="1800" i="1" dirty="0"/>
              <a:t>Poznaj a ver – Vierouka. </a:t>
            </a:r>
            <a:r>
              <a:rPr lang="sk-SK" sz="1800" dirty="0"/>
              <a:t>Kapušany: Vydavateľstvo Ing. Štefánia </a:t>
            </a:r>
            <a:r>
              <a:rPr lang="sk-SK" sz="1800" dirty="0" smtClean="0"/>
              <a:t>Beňová </a:t>
            </a:r>
            <a:r>
              <a:rPr lang="sk-SK" sz="1800" dirty="0"/>
              <a:t>- </a:t>
            </a:r>
            <a:r>
              <a:rPr lang="sk-SK" sz="1800" dirty="0" err="1"/>
              <a:t>Bens</a:t>
            </a:r>
            <a:r>
              <a:rPr lang="sk-SK" sz="1800" dirty="0"/>
              <a:t>, 2002.</a:t>
            </a:r>
          </a:p>
          <a:p>
            <a:r>
              <a:rPr lang="sk-SK" sz="1800" dirty="0"/>
              <a:t>GUITTON, </a:t>
            </a:r>
            <a:r>
              <a:rPr lang="sk-SK" sz="1800" dirty="0" err="1"/>
              <a:t>Jean</a:t>
            </a:r>
            <a:r>
              <a:rPr lang="sk-SK" sz="1800" dirty="0"/>
              <a:t>. </a:t>
            </a:r>
            <a:r>
              <a:rPr lang="sk-SK" sz="1800" i="1" dirty="0"/>
              <a:t>Boh a veda</a:t>
            </a:r>
            <a:r>
              <a:rPr lang="sk-SK" sz="1800" dirty="0"/>
              <a:t>. Bratislava: LÚČ, 2006.</a:t>
            </a:r>
          </a:p>
          <a:p>
            <a:r>
              <a:rPr lang="sk-SK" sz="1800" dirty="0"/>
              <a:t>IRENEO DI LIONE. </a:t>
            </a:r>
            <a:r>
              <a:rPr lang="sk-SK" sz="1800" i="1" dirty="0" err="1"/>
              <a:t>Contro</a:t>
            </a:r>
            <a:r>
              <a:rPr lang="sk-SK" sz="1800" i="1" dirty="0"/>
              <a:t> </a:t>
            </a:r>
            <a:r>
              <a:rPr lang="sk-SK" sz="1800" i="1" dirty="0" err="1"/>
              <a:t>le</a:t>
            </a:r>
            <a:r>
              <a:rPr lang="sk-SK" sz="1800" i="1" dirty="0"/>
              <a:t> </a:t>
            </a:r>
            <a:r>
              <a:rPr lang="sk-SK" sz="1800" i="1" dirty="0" err="1"/>
              <a:t>eresie</a:t>
            </a:r>
            <a:r>
              <a:rPr lang="sk-SK" sz="1800" i="1" dirty="0"/>
              <a:t> II</a:t>
            </a:r>
            <a:r>
              <a:rPr lang="sk-SK" sz="1800" dirty="0"/>
              <a:t>. </a:t>
            </a:r>
            <a:r>
              <a:rPr lang="sk-SK" sz="1800" dirty="0" err="1"/>
              <a:t>Roma</a:t>
            </a:r>
            <a:r>
              <a:rPr lang="sk-SK" sz="1800" dirty="0"/>
              <a:t>: </a:t>
            </a:r>
            <a:r>
              <a:rPr lang="sk-SK" sz="1800" dirty="0" err="1"/>
              <a:t>Città</a:t>
            </a:r>
            <a:r>
              <a:rPr lang="sk-SK" sz="1800" dirty="0"/>
              <a:t> </a:t>
            </a:r>
            <a:r>
              <a:rPr lang="sk-SK" sz="1800" dirty="0" err="1"/>
              <a:t>Nuova</a:t>
            </a:r>
            <a:r>
              <a:rPr lang="sk-SK" sz="1800" dirty="0"/>
              <a:t>, 2009.</a:t>
            </a:r>
          </a:p>
          <a:p>
            <a:r>
              <a:rPr lang="sk-SK" sz="1800" i="1" dirty="0"/>
              <a:t>Katechizmus Katolíckej cirkvi </a:t>
            </a:r>
            <a:r>
              <a:rPr lang="sk-SK" sz="1800" dirty="0"/>
              <a:t>(</a:t>
            </a:r>
            <a:r>
              <a:rPr lang="sk-SK" sz="1800" i="1" dirty="0"/>
              <a:t>KKC</a:t>
            </a:r>
            <a:r>
              <a:rPr lang="sk-SK" sz="1800" dirty="0"/>
              <a:t>)</a:t>
            </a:r>
            <a:r>
              <a:rPr lang="sk-SK" sz="1800" i="1" dirty="0"/>
              <a:t>. </a:t>
            </a:r>
            <a:r>
              <a:rPr lang="sk-SK" sz="1800" dirty="0"/>
              <a:t>Trnava: SSV, 1998.</a:t>
            </a:r>
          </a:p>
          <a:p>
            <a:r>
              <a:rPr lang="sk-SK" sz="1800" dirty="0"/>
              <a:t>KOMA, Štefan. </a:t>
            </a:r>
            <a:r>
              <a:rPr lang="sk-SK" sz="1800" i="1" dirty="0"/>
              <a:t>Cieľ a cesta</a:t>
            </a:r>
            <a:r>
              <a:rPr lang="sk-SK" sz="1800" dirty="0"/>
              <a:t>. Námestovo: Štúdio F, Ing. František </a:t>
            </a:r>
            <a:r>
              <a:rPr lang="sk-SK" sz="1800" dirty="0" err="1"/>
              <a:t>Teťák</a:t>
            </a:r>
            <a:r>
              <a:rPr lang="sk-SK" sz="1800" dirty="0"/>
              <a:t>, 2002.</a:t>
            </a:r>
          </a:p>
          <a:p>
            <a:r>
              <a:rPr lang="sk-SK" sz="1800" dirty="0"/>
              <a:t>OTT, </a:t>
            </a:r>
            <a:r>
              <a:rPr lang="sk-SK" sz="1800" dirty="0" err="1"/>
              <a:t>Ludovico</a:t>
            </a:r>
            <a:r>
              <a:rPr lang="sk-SK" sz="1800" dirty="0"/>
              <a:t>. </a:t>
            </a:r>
            <a:r>
              <a:rPr lang="sk-SK" sz="1800" i="1" dirty="0" err="1"/>
              <a:t>Compendio</a:t>
            </a:r>
            <a:r>
              <a:rPr lang="sk-SK" sz="1800" i="1" dirty="0"/>
              <a:t> </a:t>
            </a:r>
            <a:r>
              <a:rPr lang="sk-SK" sz="1800" i="1" dirty="0" err="1"/>
              <a:t>di</a:t>
            </a:r>
            <a:r>
              <a:rPr lang="sk-SK" sz="1800" i="1" dirty="0"/>
              <a:t> </a:t>
            </a:r>
            <a:r>
              <a:rPr lang="sk-SK" sz="1800" i="1" dirty="0" err="1"/>
              <a:t>Teologia</a:t>
            </a:r>
            <a:r>
              <a:rPr lang="sk-SK" sz="1800" i="1" dirty="0"/>
              <a:t> </a:t>
            </a:r>
            <a:r>
              <a:rPr lang="sk-SK" sz="1800" i="1" dirty="0" err="1"/>
              <a:t>dogmatica</a:t>
            </a:r>
            <a:r>
              <a:rPr lang="sk-SK" sz="1800" i="1" dirty="0"/>
              <a:t>. </a:t>
            </a:r>
            <a:r>
              <a:rPr lang="sk-SK" sz="1800" dirty="0" err="1"/>
              <a:t>Albano</a:t>
            </a:r>
            <a:r>
              <a:rPr lang="sk-SK" sz="1800" dirty="0"/>
              <a:t> </a:t>
            </a:r>
            <a:r>
              <a:rPr lang="sk-SK" sz="1800" dirty="0" err="1"/>
              <a:t>Laziale</a:t>
            </a:r>
            <a:r>
              <a:rPr lang="sk-SK" sz="1800" dirty="0"/>
              <a:t> (</a:t>
            </a:r>
            <a:r>
              <a:rPr lang="sk-SK" sz="1800" dirty="0" err="1"/>
              <a:t>Roma</a:t>
            </a:r>
            <a:r>
              <a:rPr lang="sk-SK" sz="1800" dirty="0"/>
              <a:t>): </a:t>
            </a:r>
            <a:r>
              <a:rPr lang="sk-SK" sz="1800" dirty="0" err="1"/>
              <a:t>Editrice</a:t>
            </a:r>
            <a:r>
              <a:rPr lang="sk-SK" sz="1800" dirty="0"/>
              <a:t> </a:t>
            </a:r>
            <a:r>
              <a:rPr lang="sk-SK" sz="1800" dirty="0" err="1"/>
              <a:t>Ichthys</a:t>
            </a:r>
            <a:r>
              <a:rPr lang="sk-SK" sz="1800" dirty="0"/>
              <a:t>, 	2017.</a:t>
            </a:r>
          </a:p>
          <a:p>
            <a:r>
              <a:rPr lang="sk-SK" sz="1800" dirty="0"/>
              <a:t>VÁCHA, Marek </a:t>
            </a:r>
            <a:r>
              <a:rPr lang="sk-SK" sz="1800" dirty="0" err="1"/>
              <a:t>Orko</a:t>
            </a:r>
            <a:r>
              <a:rPr lang="sk-SK" sz="1800" dirty="0"/>
              <a:t>. </a:t>
            </a:r>
            <a:r>
              <a:rPr lang="sk-SK" sz="1800" i="1" dirty="0" err="1"/>
              <a:t>Tančiace</a:t>
            </a:r>
            <a:r>
              <a:rPr lang="sk-SK" sz="1800" i="1" dirty="0"/>
              <a:t> skaly. </a:t>
            </a:r>
            <a:r>
              <a:rPr lang="sk-SK" sz="1800" dirty="0"/>
              <a:t>Trnava: SSV, 2004.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/>
          </a:bodyPr>
          <a:lstStyle/>
          <a:p>
            <a:r>
              <a:rPr lang="sk-SK" dirty="0" smtClean="0">
                <a:effectLst/>
              </a:rPr>
              <a:t>Použitá literatúra</a:t>
            </a:r>
            <a:endParaRPr lang="sk-SK" dirty="0">
              <a:effectLst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481368" y="6104306"/>
            <a:ext cx="419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Vypracoval: </a:t>
            </a:r>
            <a:r>
              <a:rPr lang="sk-SK" b="1" dirty="0"/>
              <a:t>František </a:t>
            </a:r>
            <a:r>
              <a:rPr lang="sk-SK" b="1" dirty="0" err="1" smtClean="0"/>
              <a:t>Fudaly</a:t>
            </a:r>
            <a:r>
              <a:rPr lang="sk-SK" b="1" dirty="0"/>
              <a:t>	</a:t>
            </a:r>
            <a:r>
              <a:rPr lang="sk-SK" b="1" dirty="0" smtClean="0"/>
              <a:t>  </a:t>
            </a:r>
            <a:r>
              <a:rPr lang="sk-SK" sz="1600" dirty="0" smtClean="0"/>
              <a:t>© 2020</a:t>
            </a:r>
            <a:endParaRPr lang="sk-SK" sz="1600" dirty="0"/>
          </a:p>
        </p:txBody>
      </p:sp>
      <p:pic>
        <p:nvPicPr>
          <p:cNvPr id="7" name="Picture 2" descr="Konzervatívny denní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3"/>
          <a:stretch/>
        </p:blipFill>
        <p:spPr bwMode="auto">
          <a:xfrm>
            <a:off x="10099426" y="5325072"/>
            <a:ext cx="1892877" cy="13505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510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udal\Dropbox\FF kazne\Kázne SK f\Dogmatika FF 2015\Vyučovanie v Seminári FF 2015\Diecézna škola viery\Viera v živote kresťana\light-blue-wavy-background_1035-8917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254"/>
            <a:ext cx="12202510" cy="68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udal\Dropbox\FF kazne\Kázne SK f\Dogmatika FF 2015\Vyučovanie v Seminári FF 2015\Diecézna škola viery\Viera v živote kresťana\Verím v Boha - Stvoriteľa\Verím v Boha - obr\letí vesmírom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456954" y="-290852"/>
            <a:ext cx="8292534" cy="6421820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fudal\Dropbox\FF kazne\Kázne SK f\Dogmatika FF 2015\Vyučovanie v Seminári FF 2015\Diecézna škola viery\Viera v živote kresťana\Verím v Boha - Stvoriteľa\Verím v Boha - obr\sln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535" y="2127947"/>
            <a:ext cx="7528286" cy="4865144"/>
          </a:xfrm>
          <a:prstGeom prst="rect">
            <a:avLst/>
          </a:prstGeom>
          <a:noFill/>
          <a:effectLst>
            <a:softEdge rad="6350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ĺžnik 21"/>
          <p:cNvSpPr/>
          <p:nvPr/>
        </p:nvSpPr>
        <p:spPr>
          <a:xfrm>
            <a:off x="509173" y="4579137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Obdĺžnik 24"/>
          <p:cNvSpPr/>
          <p:nvPr/>
        </p:nvSpPr>
        <p:spPr>
          <a:xfrm>
            <a:off x="2777906" y="5062368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Obdĺžnik 25"/>
          <p:cNvSpPr/>
          <p:nvPr/>
        </p:nvSpPr>
        <p:spPr>
          <a:xfrm>
            <a:off x="4352231" y="5358388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Obdĺžnik 26"/>
          <p:cNvSpPr/>
          <p:nvPr/>
        </p:nvSpPr>
        <p:spPr>
          <a:xfrm>
            <a:off x="10917661" y="3720118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Obdĺžnik 28"/>
          <p:cNvSpPr/>
          <p:nvPr/>
        </p:nvSpPr>
        <p:spPr>
          <a:xfrm>
            <a:off x="10772309" y="672791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Obdĺžnik 29"/>
          <p:cNvSpPr/>
          <p:nvPr/>
        </p:nvSpPr>
        <p:spPr>
          <a:xfrm>
            <a:off x="9036486" y="359172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Obdĺžnik 30"/>
          <p:cNvSpPr/>
          <p:nvPr/>
        </p:nvSpPr>
        <p:spPr>
          <a:xfrm>
            <a:off x="7231295" y="-123536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15" y="1271752"/>
            <a:ext cx="11041700" cy="952797"/>
          </a:xfrm>
        </p:spPr>
        <p:txBody>
          <a:bodyPr>
            <a:normAutofit/>
          </a:bodyPr>
          <a:lstStyle/>
          <a:p>
            <a:r>
              <a:rPr lang="sk-SK" dirty="0" smtClean="0"/>
              <a:t>				</a:t>
            </a:r>
            <a:endParaRPr lang="sk-SK" b="0" dirty="0">
              <a:solidFill>
                <a:schemeClr val="tx2">
                  <a:lumMod val="50000"/>
                </a:schemeClr>
              </a:solidFill>
              <a:latin typeface="Playbill" panose="040506030A0602020202" pitchFamily="82" charset="0"/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33" name="BlokTextu 32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75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75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75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ahnutá šípka doprava 5"/>
          <p:cNvSpPr/>
          <p:nvPr/>
        </p:nvSpPr>
        <p:spPr>
          <a:xfrm rot="243552">
            <a:off x="5403922" y="2040700"/>
            <a:ext cx="3043941" cy="4928497"/>
          </a:xfrm>
          <a:prstGeom prst="curvedRightArrow">
            <a:avLst>
              <a:gd name="adj1" fmla="val 16794"/>
              <a:gd name="adj2" fmla="val 50000"/>
              <a:gd name="adj3" fmla="val 43158"/>
            </a:avLst>
          </a:prstGeom>
          <a:solidFill>
            <a:srgbClr val="C00000">
              <a:alpha val="12000"/>
            </a:srgbClr>
          </a:solidFill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C000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97411" y="100936"/>
            <a:ext cx="7343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sk-SK" sz="2800" b="1" dirty="0">
                <a:solidFill>
                  <a:schemeClr val="accent6">
                    <a:lumMod val="50000"/>
                  </a:schemeClr>
                </a:solidFill>
              </a:rPr>
              <a:t>Poriadok predpokladá usporiadateľa</a:t>
            </a:r>
            <a:endParaRPr lang="sk-SK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8" name="Picture 6" descr="C:\Users\fudal\Dropbox\FF kazne\Kázne SK f\Dogmatika FF 2015\Vyučovanie v Seminári FF 2015\Diecézna škola viery\Viera v živote kresťana\Verím v Boha - Stvoriteľa\Verím v Boha - obr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9016" y="3434884"/>
            <a:ext cx="1997074" cy="197605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fudal\Dropbox\FF kazne\Kázne SK f\Dogmatika FF 2015\Vyučovanie v Seminári FF 2015\Diecézna škola viery\Viera v živote kresťana\Verím v Boha - Stvoriteľa\Verím v Boha - obr\POS737a09_Such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4968">
            <a:off x="8027785" y="298846"/>
            <a:ext cx="2840593" cy="18907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fudal\Dropbox\FF kazne\Kázne SK f\Dogmatika FF 2015\Vyučovanie v Seminári FF 2015\Diecézna škola viery\Viera v živote kresťana\Verím v Boha - Stvoriteľa\Verím v Boha - obr\ef106be676bf3bf99c51a31b0f1ceb48_resize=680,383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654" y="306279"/>
            <a:ext cx="2856224" cy="16087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929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dal\Dropbox\FF kazne\Kázne SK f\Dogmatika FF 2015\Vyučovanie v Seminári FF 2015\Diecézna škola viery\Viera v živote kresťana\700_FO57888342_5b3cec2f2e745042b8cbfbd7782dc2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" y="1355834"/>
            <a:ext cx="12188789" cy="554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69" y="1262681"/>
            <a:ext cx="10783614" cy="31426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4800" dirty="0" smtClean="0"/>
              <a:t> </a:t>
            </a:r>
            <a:r>
              <a:rPr lang="sk-SK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nasypal soľ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sk-SK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sk-SK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sk-SK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sk-SK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k-SK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Kto ich premiešava?</a:t>
            </a:r>
            <a:r>
              <a:rPr lang="sk-SK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387"/>
            <a:ext cx="8596668" cy="1103294"/>
          </a:xfrm>
        </p:spPr>
        <p:txBody>
          <a:bodyPr>
            <a:normAutofit fontScale="90000"/>
          </a:bodyPr>
          <a:lstStyle/>
          <a:p>
            <a:r>
              <a:rPr lang="sk-SK" dirty="0">
                <a:effectLst/>
              </a:rPr>
              <a:t>2. Poriadok predpokladá usporiadateľa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5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5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5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fudal\Dropbox\FF kazne\Kázne SK f\Dogmatika FF 2015\Vyučovanie v Seminári FF 2015\Diecézna škola viery\Viera v živote kresťana\Verím v Boha - Stvoriteľa\Verím v Boha - obr\WallPapers_Oceá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5076" y="3591820"/>
            <a:ext cx="6884276" cy="3142138"/>
          </a:xfrm>
          <a:prstGeom prst="rect">
            <a:avLst/>
          </a:prstGeom>
          <a:noFill/>
          <a:effectLst>
            <a:glow>
              <a:schemeClr val="accent1"/>
            </a:glow>
            <a:softEdge rad="762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udal\Dropbox\FF kazne\Kázne SK f\Dogmatika FF 2015\Vyučovanie v Seminári FF 2015\Diecézna škola viery\Viera v živote kresťana\Verím v Boha - Stvoriteľa\Verím v Boha - obr\Nature - Dolphins 3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220" y="1979854"/>
            <a:ext cx="4969679" cy="3727259"/>
          </a:xfrm>
          <a:prstGeom prst="rect">
            <a:avLst/>
          </a:prstGeom>
          <a:noFill/>
          <a:effectLst>
            <a:softEdge rad="635000"/>
          </a:effectLst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udal\Dropbox\FF kazne\Kázne SK f\Dogmatika FF 2015\Vyučovanie v Seminári FF 2015\Diecézna škola viery\Viera v živote kresťana\Verím v Boha - Stvoriteľa\Verím v Boha - obr\so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6302" y="735723"/>
            <a:ext cx="6295697" cy="38047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fudal\Dropbox\FF kazne\Kázne SK f\Dogmatika FF 2015\Vyučovanie v Seminári FF 2015\Diecézna škola viery\Viera v živote kresťana\Verím v Boha - Stvoriteľa\Verím v Boha - obr\Moo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7323" y="1640279"/>
            <a:ext cx="5166562" cy="38749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0"/>
          </a:effectLst>
        </p:spPr>
      </p:pic>
      <p:pic>
        <p:nvPicPr>
          <p:cNvPr id="4103" name="Picture 7" descr="C:\Users\fudal\Dropbox\FF kazne\Kázne SK f\Dogmatika FF 2015\Vyučovanie v Seminári FF 2015\Diecézna škola viery\Viera v živote kresťana\Verím v Boha - Stvoriteľa\Verím v Boha - obr\miešačka - chlapec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94" t="358" r="3671" b="534"/>
          <a:stretch/>
        </p:blipFill>
        <p:spPr bwMode="auto">
          <a:xfrm>
            <a:off x="4876800" y="1238876"/>
            <a:ext cx="3312000" cy="35510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ĺžnik 11"/>
          <p:cNvSpPr/>
          <p:nvPr/>
        </p:nvSpPr>
        <p:spPr>
          <a:xfrm>
            <a:off x="6936315" y="855449"/>
            <a:ext cx="7409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sk-SK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40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dal\Dropbox\FF kazne\Kázne SK f\Dogmatika FF 2015\Vyučovanie v Seminári FF 2015\Diecézna škola viery\Viera v živote kresťana\700_FO57888342_5b3cec2f2e745042b8cbfbd7782dc2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" y="1355834"/>
            <a:ext cx="12188789" cy="554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4287"/>
            <a:ext cx="8596668" cy="1103294"/>
          </a:xfrm>
        </p:spPr>
        <p:txBody>
          <a:bodyPr>
            <a:normAutofit/>
          </a:bodyPr>
          <a:lstStyle/>
          <a:p>
            <a:r>
              <a:rPr lang="pl-PL" dirty="0">
                <a:effectLst/>
              </a:rPr>
              <a:t>3. Podľa diela poznáš majstra </a:t>
            </a:r>
            <a:endParaRPr lang="sk-SK" dirty="0">
              <a:effectLst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5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5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5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fudal\Dropbox\FF kazne\Kázne SK f\Dogmatika FF 2015\Vyučovanie v Seminári FF 2015\Diecézna škola viery\Viera v živote kresťana\Verím v Boha - Stvoriteľa\Verím v Boha - obr\WallPapers_Oceá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268" y="4554900"/>
            <a:ext cx="6197018" cy="2597492"/>
          </a:xfrm>
          <a:prstGeom prst="rect">
            <a:avLst/>
          </a:prstGeom>
          <a:noFill/>
          <a:effectLst>
            <a:glow>
              <a:schemeClr val="accent1"/>
            </a:glow>
            <a:softEdge rad="7620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rický strom života | CK Hydrotou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576"/>
          <a:stretch/>
        </p:blipFill>
        <p:spPr bwMode="auto">
          <a:xfrm>
            <a:off x="594008" y="1450419"/>
            <a:ext cx="5652000" cy="4624816"/>
          </a:xfrm>
          <a:prstGeom prst="rect">
            <a:avLst/>
          </a:prstGeom>
          <a:noFill/>
          <a:effectLst>
            <a:glow rad="1168400">
              <a:schemeClr val="accent3">
                <a:satMod val="175000"/>
                <a:alpha val="68000"/>
              </a:schemeClr>
            </a:glow>
            <a:softEdge rad="381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udal\Dropbox\FF kazne\Kázne SK f\Dogmatika FF 2015\Vyučovanie v Seminári FF 2015\Diecézna škola viery\Viera v živote kresťana\Verím v Boha - Stvoriteľa\Verím v Boha - obr\Rol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64862" flipH="1">
            <a:off x="3073305" y="2816775"/>
            <a:ext cx="1785425" cy="13055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fudal\Dropbox\FF kazne\Kázne SK f\Dogmatika FF 2015\Vyučovanie v Seminári FF 2015\Diecézna škola viery\Viera v živote kresťana\Verím v Boha - Stvoriteľa\Verím v Boha - obr\raketoplan-na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912" flipH="1">
            <a:off x="6881162" y="730583"/>
            <a:ext cx="5730382" cy="402400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Pán AJeTo bez kontroly - Komentáre 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35" name="Picture 15" descr="Deník.cz | Zlaté hodinky Imperátor | fotogaler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718" y="4376230"/>
            <a:ext cx="3226616" cy="19853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ASA Astronaut Group 20 - Wikipe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262" y="2984412"/>
            <a:ext cx="3711515" cy="27836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Users\fudal\Dropbox\FF kazne\Kázne SK f\Dogmatika FF 2015\Vyučovanie v Seminári FF 2015\Diecézna škola viery\Viera v živote kresťana\Verím v Boha - Stvoriteľa\Verím v Boha - obr\zaviazane-oc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558" y="2715090"/>
            <a:ext cx="6784091" cy="3360145"/>
          </a:xfrm>
          <a:prstGeom prst="rect">
            <a:avLst/>
          </a:prstGeom>
          <a:noFill/>
          <a:effectLst>
            <a:glow rad="850900">
              <a:schemeClr val="accent6">
                <a:satMod val="175000"/>
                <a:alpha val="42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22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19" r="-16590"/>
          <a:stretch/>
        </p:blipFill>
        <p:spPr bwMode="auto">
          <a:xfrm flipH="1">
            <a:off x="-1296000" y="725190"/>
            <a:ext cx="7812000" cy="522594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D588E51-42A3-9342-A3B6-30EF2B49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069" y="1075267"/>
            <a:ext cx="5097517" cy="5409616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Cambria" panose="02040503050406030204" pitchFamily="18" charset="0"/>
              <a:buChar char="⫸"/>
            </a:pPr>
            <a:r>
              <a:rPr lang="sk-SK" sz="4400" b="1" dirty="0" smtClean="0">
                <a:solidFill>
                  <a:schemeClr val="bg2">
                    <a:lumMod val="50000"/>
                  </a:schemeClr>
                </a:solidFill>
              </a:rPr>
              <a:t>   Niet účinku bez 	príčiny.</a:t>
            </a:r>
          </a:p>
          <a:p>
            <a:pPr>
              <a:buClr>
                <a:srgbClr val="C00000"/>
              </a:buClr>
              <a:buFont typeface="Cambria" panose="02040503050406030204" pitchFamily="18" charset="0"/>
              <a:buChar char="⫸"/>
            </a:pPr>
            <a:endParaRPr lang="sk-SK" sz="4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Cambria" panose="02040503050406030204" pitchFamily="18" charset="0"/>
              <a:buChar char="⫸"/>
            </a:pPr>
            <a:r>
              <a:rPr lang="sk-SK" sz="4400" b="1" dirty="0" smtClean="0">
                <a:solidFill>
                  <a:schemeClr val="bg2">
                    <a:lumMod val="50000"/>
                  </a:schemeClr>
                </a:solidFill>
              </a:rPr>
              <a:t>  	Niet plánu bez  	inžiniera.</a:t>
            </a:r>
          </a:p>
          <a:p>
            <a:pPr marL="109728" indent="0">
              <a:buClr>
                <a:srgbClr val="C00000"/>
              </a:buClr>
              <a:buNone/>
            </a:pPr>
            <a:endParaRPr lang="sk-SK" sz="4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  <a:buFont typeface="Cambria" panose="02040503050406030204" pitchFamily="18" charset="0"/>
              <a:buChar char="⫸"/>
            </a:pPr>
            <a:r>
              <a:rPr lang="sk-SK" sz="4400" b="1" dirty="0" smtClean="0">
                <a:solidFill>
                  <a:schemeClr val="bg2">
                    <a:lumMod val="50000"/>
                  </a:schemeClr>
                </a:solidFill>
              </a:rPr>
              <a:t>   Niet zákona bez 	zákonodarcu</a:t>
            </a:r>
            <a:r>
              <a:rPr lang="sk-SK" sz="4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6934"/>
            <a:ext cx="8596668" cy="72813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  <a:effectLst/>
              </a:rPr>
              <a:t>Podľa diela poznáš majstra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8534" y="1114059"/>
            <a:ext cx="2112166" cy="237120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0408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C:\Users\fudal\Dropbox\FF kazne\Kázne SK f\Dogmatika FF 2015\Vyučovanie v Seminári FF 2015\Diecézna škola viery\Viera v živote kresťana\Verím v Boha - Stvoriteľa\Verím v Boha - obr\gokjMW8JRv7-cUso3_yolg_Svetlo-z-nebies-otvorene-nebesa-dreams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44" y="-21620"/>
            <a:ext cx="12224554" cy="69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63D427F-E2B6-7148-A621-2F11B73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15" y="1271752"/>
            <a:ext cx="11041700" cy="952797"/>
          </a:xfrm>
        </p:spPr>
        <p:txBody>
          <a:bodyPr>
            <a:normAutofit/>
          </a:bodyPr>
          <a:lstStyle/>
          <a:p>
            <a:r>
              <a:rPr lang="sk-SK" dirty="0" smtClean="0"/>
              <a:t>				</a:t>
            </a:r>
            <a:endParaRPr lang="sk-SK" b="0" dirty="0">
              <a:solidFill>
                <a:schemeClr val="tx2">
                  <a:lumMod val="50000"/>
                </a:schemeClr>
              </a:solidFill>
              <a:latin typeface="Playbill" panose="040506030A0602020202" pitchFamily="82" charset="0"/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10026869" y="97562"/>
            <a:ext cx="1982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15. 10. 2020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33" name="BlokTextu 32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3211" y="6066219"/>
            <a:ext cx="508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chemeClr val="accent5">
                    <a:lumMod val="75000"/>
                  </a:schemeClr>
                </a:solidFill>
              </a:rPr>
              <a:t>Viera </a:t>
            </a:r>
            <a:r>
              <a:rPr lang="sk-SK" sz="2400" i="1" dirty="0" smtClean="0">
                <a:solidFill>
                  <a:schemeClr val="accent5">
                    <a:lumMod val="75000"/>
                  </a:schemeClr>
                </a:solidFill>
              </a:rPr>
              <a:t>v Boha, </a:t>
            </a:r>
          </a:p>
          <a:p>
            <a:r>
              <a:rPr lang="sk-SK" sz="2400" i="1" dirty="0" smtClean="0">
                <a:solidFill>
                  <a:schemeClr val="accent5">
                    <a:lumMod val="75000"/>
                  </a:schemeClr>
                </a:solidFill>
              </a:rPr>
              <a:t>Otca a Stvoriteľa všetkého</a:t>
            </a:r>
            <a:endParaRPr lang="sk-SK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6" name="Picture 8" descr="C:\Users\fudal\Dropbox\FF kazne\Kázne SK f\Dogmatika FF 2015\Vyučovanie v Seminári FF 2015\Diecézna škola viery\Viera v živote kresťana\Verím v Boha - Stvoriteľa\Verím v Boha - obr\viera-Bo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00" t="-499" r="10070" b="64184"/>
          <a:stretch/>
        </p:blipFill>
        <p:spPr bwMode="auto">
          <a:xfrm>
            <a:off x="4176000" y="2016000"/>
            <a:ext cx="3816000" cy="115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Úchvatné mrakodrapy, ktoré vyrazili dych celému svetu | TOPdesať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241" y="2475064"/>
            <a:ext cx="1988535" cy="29500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fudal\Dropbox\FF kazne\Kázne SK f\Dogmatika FF 2015\Vyučovanie v Seminári FF 2015\Diecézna škola viery\Viera v živote kresťana\Verím v Boha - Stvoriteľa\Verím v Boha - obr\15967-citizen-panske-hodinky-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90" r="11740"/>
          <a:stretch/>
        </p:blipFill>
        <p:spPr bwMode="auto">
          <a:xfrm rot="3118485">
            <a:off x="3228550" y="3742898"/>
            <a:ext cx="2160542" cy="27324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fudal\Dropbox\FF kazne\Kázne SK f\Dogmatika FF 2015\Vyučovanie v Seminári FF 2015\Diecézna škola viery\Viera v živote kresťana\Verím v Boha - Stvoriteľa\Verím v Boha - obr\zák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7133">
            <a:off x="3312674" y="2596169"/>
            <a:ext cx="1992293" cy="14922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fudal\Dropbox\FF kazne\Kázne SK f\Dogmatika FF 2015\Vyučovanie v Seminári FF 2015\Diecézna škola viery\Viera v živote kresťana\Verím v Boha - Stvoriteľa\Verím v Boha - obr\one-business-man-poiting-up-happy-silhouette-2345200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29" t="3036" r="23370" b="-240"/>
          <a:stretch/>
        </p:blipFill>
        <p:spPr bwMode="auto">
          <a:xfrm flipH="1">
            <a:off x="7180773" y="2088000"/>
            <a:ext cx="2052000" cy="460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504497" y="97562"/>
            <a:ext cx="987972" cy="2031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sk-SK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</a:t>
            </a:r>
            <a:r>
              <a:rPr lang="sk-SK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</a:t>
            </a:r>
            <a:r>
              <a:rPr lang="sk-SK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k-SK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prvotná </a:t>
            </a:r>
            <a:r>
              <a:rPr lang="sk-SK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príčina všetkého</a:t>
            </a:r>
            <a:endParaRPr lang="sk-SK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álna bublina 2"/>
          <p:cNvSpPr/>
          <p:nvPr/>
        </p:nvSpPr>
        <p:spPr>
          <a:xfrm rot="12611456">
            <a:off x="701734" y="1945070"/>
            <a:ext cx="5470300" cy="4349969"/>
          </a:xfrm>
          <a:prstGeom prst="wedgeEllipseCallout">
            <a:avLst>
              <a:gd name="adj1" fmla="val -40306"/>
              <a:gd name="adj2" fmla="val 51889"/>
            </a:avLst>
          </a:prstGeom>
          <a:solidFill>
            <a:srgbClr val="FFFF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BlokTextu 27">
            <a:extLst>
              <a:ext uri="{FF2B5EF4-FFF2-40B4-BE49-F238E27FC236}">
                <a16:creationId xmlns="" xmlns:a16="http://schemas.microsoft.com/office/drawing/2014/main" id="{AB18A768-DD64-0143-90E3-8654A2AE01EB}"/>
              </a:ext>
            </a:extLst>
          </p:cNvPr>
          <p:cNvSpPr txBox="1"/>
          <p:nvPr/>
        </p:nvSpPr>
        <p:spPr>
          <a:xfrm>
            <a:off x="9595945" y="2395161"/>
            <a:ext cx="2596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Človek</a:t>
            </a:r>
          </a:p>
          <a:p>
            <a:pPr algn="ctr"/>
            <a:r>
              <a:rPr lang="sk-SK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Tvorca,</a:t>
            </a:r>
          </a:p>
          <a:p>
            <a:pPr algn="ctr"/>
            <a:r>
              <a:rPr lang="sk-SK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Zákonodarca,</a:t>
            </a:r>
          </a:p>
          <a:p>
            <a:pPr algn="ctr"/>
            <a:r>
              <a:rPr lang="sk-SK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Usporiadateľ</a:t>
            </a:r>
          </a:p>
          <a:p>
            <a:pPr algn="ctr"/>
            <a:endParaRPr lang="sk-SK" sz="3200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k-SK" sz="4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iektorých vecí</a:t>
            </a:r>
            <a:endParaRPr lang="sk-SK" sz="4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Šípka dolu 4"/>
          <p:cNvSpPr/>
          <p:nvPr/>
        </p:nvSpPr>
        <p:spPr>
          <a:xfrm>
            <a:off x="10804634" y="4618031"/>
            <a:ext cx="213711" cy="424091"/>
          </a:xfrm>
          <a:prstGeom prst="downArrow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bdĺžnik 33"/>
          <p:cNvSpPr/>
          <p:nvPr/>
        </p:nvSpPr>
        <p:spPr>
          <a:xfrm>
            <a:off x="656897" y="-90040"/>
            <a:ext cx="10993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</a:t>
            </a:r>
            <a:r>
              <a:rPr lang="sk-SK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</a:t>
            </a:r>
            <a:r>
              <a:rPr lang="sk-SK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793695" y="778557"/>
            <a:ext cx="10993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Prvotná príčina všetkého</a:t>
            </a:r>
            <a:endParaRPr lang="sk-SK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24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3229</TotalTime>
  <Words>1346</Words>
  <Application>Microsoft Office PowerPoint</Application>
  <PresentationFormat>Vlastní</PresentationFormat>
  <Paragraphs>387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Hala</vt:lpstr>
      <vt:lpstr>DIECÉZNA ŠKOLA VIERY III</vt:lpstr>
      <vt:lpstr>    Sväté písmo o viere v Boha:</vt:lpstr>
      <vt:lpstr> Úvod</vt:lpstr>
      <vt:lpstr> 1. Verím v Boha</vt:lpstr>
      <vt:lpstr>    </vt:lpstr>
      <vt:lpstr>2. Poriadok predpokladá usporiadateľa</vt:lpstr>
      <vt:lpstr>3. Podľa diela poznáš majstra </vt:lpstr>
      <vt:lpstr>Podľa diela poznáš majstra</vt:lpstr>
      <vt:lpstr>    </vt:lpstr>
      <vt:lpstr>5. BOH ako existencia sama v sebe</vt:lpstr>
      <vt:lpstr>6. Možnosti poznávania Boha</vt:lpstr>
      <vt:lpstr>Snímek 12</vt:lpstr>
      <vt:lpstr>Snímek 13</vt:lpstr>
      <vt:lpstr>6.2. Svedectvá Svätého písma</vt:lpstr>
      <vt:lpstr>6.2. Svedectvá Svätého písma</vt:lpstr>
      <vt:lpstr>6.2. Svedectvá Svätého písma</vt:lpstr>
      <vt:lpstr>6.2. Svedectvá Svätého písma</vt:lpstr>
      <vt:lpstr>6.3. Svedectvá Apoštolskej tradície</vt:lpstr>
      <vt:lpstr>6.3. Svedectvá Apoštolskej tradície</vt:lpstr>
      <vt:lpstr>6.4. Päť ciest k prirodzenému poznaniu  existencie Boha</vt:lpstr>
      <vt:lpstr>6.4. Päť ciest k prirodzenému poznaniu  existencie Boha</vt:lpstr>
      <vt:lpstr>6.4. Päť ciest k prirodzenému poznaniu  existencie Boha</vt:lpstr>
      <vt:lpstr>6.4. Päť ciest k prirodzenému poznaniu  existencie Boha</vt:lpstr>
      <vt:lpstr>6.5. Nadprirodzené poznávanie existencie Boha</vt:lpstr>
      <vt:lpstr>6.5. Nadprirodzené poznávanie existencie Boha</vt:lpstr>
      <vt:lpstr>6.5. Nadprirodzené poznávanie existencie Boha</vt:lpstr>
      <vt:lpstr>6.5. Nadprirodzené poznávanie existencie Boha</vt:lpstr>
      <vt:lpstr>7. Dôležitosť nadprirodzenej viery v Boha</vt:lpstr>
      <vt:lpstr>7. Dôležitosť nadprirodzenej viery v Boha</vt:lpstr>
      <vt:lpstr>8. Stav pozemského putovania ponúka len nejasné poznávanie Boha</vt:lpstr>
      <vt:lpstr>9. Priame a bezprostredné poznávanie Boha v nebi </vt:lpstr>
      <vt:lpstr>9. Priame a bezprostredné poznávanie Boha v nebi </vt:lpstr>
      <vt:lpstr>9.1. Neúplnosť bezprostredného poznávania Boha v nebi</vt:lpstr>
      <vt:lpstr>9.1. Neúplnosť bezprostredného poznávania Boha v nebi</vt:lpstr>
      <vt:lpstr>9.1. Neúplnosť bezprostredného poznávania Boha v nebi</vt:lpstr>
      <vt:lpstr>10. Zhrnutie učenia Cirkvi o Jedinom  Bohu, stvoriteľovi všetkého</vt:lpstr>
      <vt:lpstr>10. Zhrnutie učenia Cirkvi o Jedinom  Bohu, stvoriteľovi všetkého</vt:lpstr>
      <vt:lpstr>10. Zhrnutie učenia Cirkvi o Jedinom  Bohu, stvoriteľovi všetkého</vt:lpstr>
      <vt:lpstr>10. Zhrnutie učenia Cirkvi o Jedinom  Bohu, stvoriteľovi všetkého</vt:lpstr>
      <vt:lpstr>10. Zhrnutie učenia Cirkvi o Jedinom  Bohu, stvoriteľovi všetkého</vt:lpstr>
      <vt:lpstr>11.  Hlavné myšlienkové prúdy, ktoré priamo  protirečia zjavenej pravde o existencii  jediného, pravého Boha</vt:lpstr>
      <vt:lpstr>11.  Hlavné myšlienkové prúdy, ktoré priamo  protirečia zjavenej pravde o existencii  jediného, pravého Boha</vt:lpstr>
      <vt:lpstr>11.  Hlavné myšlienkové prúdy, ktoré priamo  protirečia zjavenej pravde o existencii  jediného, pravého Boha</vt:lpstr>
      <vt:lpstr>11.  Hlavné myšlienkové prúdy, ktoré priamo  protirečia zjavenej pravde o existencii  jediného, pravého Boha</vt:lpstr>
      <vt:lpstr>Použitá literatúra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DIECÉZNA ŠKOLA VIERY</dc:title>
  <dc:creator>Martin Taraj</dc:creator>
  <cp:lastModifiedBy>Marek Briš</cp:lastModifiedBy>
  <cp:revision>241</cp:revision>
  <dcterms:created xsi:type="dcterms:W3CDTF">2018-09-05T17:22:17Z</dcterms:created>
  <dcterms:modified xsi:type="dcterms:W3CDTF">2020-10-14T22:06:50Z</dcterms:modified>
</cp:coreProperties>
</file>